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1187768"/>
            <a:ext cx="7415927" cy="3193971"/>
          </a:xfrm>
          <a:prstGeom prst="rect">
            <a:avLst/>
          </a:prstGeom>
          <a:noFill/>
          <a:ln/>
        </p:spPr>
        <p:txBody>
          <a:bodyPr wrap="square" rtlCol="0" anchor="t"/>
          <a:lstStyle/>
          <a:p>
            <a:pPr indent="0" marL="0">
              <a:lnSpc>
                <a:spcPts val="8384"/>
              </a:lnSpc>
              <a:buNone/>
            </a:pPr>
            <a:r>
              <a:rPr lang="en-US" sz="6707" b="1" dirty="0">
                <a:solidFill>
                  <a:srgbClr val="233939"/>
                </a:solidFill>
                <a:latin typeface="Syne" pitchFamily="34" charset="0"/>
                <a:ea typeface="Syne" pitchFamily="34" charset="-122"/>
                <a:cs typeface="Syne" pitchFamily="34" charset="-120"/>
              </a:rPr>
              <a:t>Introduction to Neural Networks</a:t>
            </a:r>
            <a:endParaRPr lang="en-US" sz="6707" dirty="0"/>
          </a:p>
        </p:txBody>
      </p:sp>
      <p:sp>
        <p:nvSpPr>
          <p:cNvPr id="6" name="Text 3"/>
          <p:cNvSpPr/>
          <p:nvPr/>
        </p:nvSpPr>
        <p:spPr>
          <a:xfrm>
            <a:off x="864037" y="4752023"/>
            <a:ext cx="7415927" cy="1580198"/>
          </a:xfrm>
          <a:prstGeom prst="rect">
            <a:avLst/>
          </a:prstGeom>
          <a:noFill/>
          <a:ln/>
        </p:spPr>
        <p:txBody>
          <a:bodyPr wrap="square" rtlCol="0" anchor="t"/>
          <a:lstStyle/>
          <a:p>
            <a:pPr indent="0" marL="0">
              <a:lnSpc>
                <a:spcPts val="3110"/>
              </a:lnSpc>
              <a:buNone/>
            </a:pPr>
            <a:r>
              <a:rPr lang="en-US" sz="1944" dirty="0">
                <a:solidFill>
                  <a:srgbClr val="3B4E4E"/>
                </a:solidFill>
                <a:latin typeface="Overpass" pitchFamily="34" charset="0"/>
                <a:ea typeface="Overpass" pitchFamily="34" charset="-122"/>
                <a:cs typeface="Overpass" pitchFamily="34" charset="-120"/>
              </a:rPr>
              <a:t>Welcome to the world of neural networks, where computers learn to mimic the human brain. This presentation will explore the fundamentals of neural networks, from their basic components to their real-world applications.</a:t>
            </a:r>
            <a:endParaRPr lang="en-US" sz="1944" dirty="0"/>
          </a:p>
        </p:txBody>
      </p:sp>
      <p:sp>
        <p:nvSpPr>
          <p:cNvPr id="7" name="Shape 4"/>
          <p:cNvSpPr/>
          <p:nvPr/>
        </p:nvSpPr>
        <p:spPr>
          <a:xfrm>
            <a:off x="864037" y="6628328"/>
            <a:ext cx="394930" cy="394930"/>
          </a:xfrm>
          <a:prstGeom prst="roundRect">
            <a:avLst>
              <a:gd name="adj" fmla="val 23151155"/>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71657" y="6635948"/>
            <a:ext cx="379690" cy="379690"/>
          </a:xfrm>
          <a:prstGeom prst="rect">
            <a:avLst/>
          </a:prstGeom>
        </p:spPr>
      </p:pic>
      <p:sp>
        <p:nvSpPr>
          <p:cNvPr id="9" name="Text 5"/>
          <p:cNvSpPr/>
          <p:nvPr/>
        </p:nvSpPr>
        <p:spPr>
          <a:xfrm>
            <a:off x="1382316" y="6609874"/>
            <a:ext cx="2997398" cy="431959"/>
          </a:xfrm>
          <a:prstGeom prst="rect">
            <a:avLst/>
          </a:prstGeom>
          <a:noFill/>
          <a:ln/>
        </p:spPr>
        <p:txBody>
          <a:bodyPr wrap="none" rtlCol="0" anchor="t"/>
          <a:lstStyle/>
          <a:p>
            <a:pPr algn="l" indent="0" marL="0">
              <a:lnSpc>
                <a:spcPts val="3402"/>
              </a:lnSpc>
              <a:buNone/>
            </a:pPr>
            <a:r>
              <a:rPr lang="en-US" sz="2430" b="1" dirty="0">
                <a:solidFill>
                  <a:srgbClr val="3B4E4E"/>
                </a:solidFill>
                <a:latin typeface="Overpass" pitchFamily="34" charset="0"/>
                <a:ea typeface="Overpass" pitchFamily="34" charset="-122"/>
                <a:cs typeface="Overpass" pitchFamily="34" charset="-120"/>
              </a:rPr>
              <a:t>by Juvenile teachers</a:t>
            </a:r>
            <a:endParaRPr lang="en-US" sz="243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04837" y="1099185"/>
            <a:ext cx="6585704" cy="540068"/>
          </a:xfrm>
          <a:prstGeom prst="rect">
            <a:avLst/>
          </a:prstGeom>
          <a:noFill/>
          <a:ln/>
        </p:spPr>
        <p:txBody>
          <a:bodyPr wrap="none" rtlCol="0" anchor="t"/>
          <a:lstStyle/>
          <a:p>
            <a:pPr indent="0" marL="0">
              <a:lnSpc>
                <a:spcPts val="4253"/>
              </a:lnSpc>
              <a:buNone/>
            </a:pPr>
            <a:r>
              <a:rPr lang="en-US" sz="3402" b="1" dirty="0">
                <a:solidFill>
                  <a:srgbClr val="233939"/>
                </a:solidFill>
                <a:latin typeface="Syne" pitchFamily="34" charset="0"/>
                <a:ea typeface="Syne" pitchFamily="34" charset="-122"/>
                <a:cs typeface="Syne" pitchFamily="34" charset="-120"/>
              </a:rPr>
              <a:t>What are Neural Networks?</a:t>
            </a:r>
            <a:endParaRPr lang="en-US" sz="3402" dirty="0"/>
          </a:p>
        </p:txBody>
      </p:sp>
      <p:sp>
        <p:nvSpPr>
          <p:cNvPr id="6" name="Text 3"/>
          <p:cNvSpPr/>
          <p:nvPr/>
        </p:nvSpPr>
        <p:spPr>
          <a:xfrm>
            <a:off x="604837" y="1898452"/>
            <a:ext cx="7934325" cy="829747"/>
          </a:xfrm>
          <a:prstGeom prst="rect">
            <a:avLst/>
          </a:prstGeom>
          <a:noFill/>
          <a:ln/>
        </p:spPr>
        <p:txBody>
          <a:bodyPr wrap="square" rtlCol="0" anchor="t"/>
          <a:lstStyle/>
          <a:p>
            <a:pPr indent="0" marL="0">
              <a:lnSpc>
                <a:spcPts val="2177"/>
              </a:lnSpc>
              <a:buNone/>
            </a:pPr>
            <a:r>
              <a:rPr lang="en-US" sz="1361" dirty="0">
                <a:solidFill>
                  <a:srgbClr val="3B4E4E"/>
                </a:solidFill>
                <a:latin typeface="Overpass" pitchFamily="34" charset="0"/>
                <a:ea typeface="Overpass" pitchFamily="34" charset="-122"/>
                <a:cs typeface="Overpass" pitchFamily="34" charset="-120"/>
              </a:rPr>
              <a:t>Neural networks are powerful computing systems inspired by the structure of the human brain. They consist of interconnected nodes called neurons, organized in layers. These networks learn by adjusting the strength of connections between neurons based on input data.</a:t>
            </a:r>
            <a:endParaRPr lang="en-US" sz="1361" dirty="0"/>
          </a:p>
        </p:txBody>
      </p:sp>
      <p:sp>
        <p:nvSpPr>
          <p:cNvPr id="7" name="Shape 4"/>
          <p:cNvSpPr/>
          <p:nvPr/>
        </p:nvSpPr>
        <p:spPr>
          <a:xfrm>
            <a:off x="604837" y="2922508"/>
            <a:ext cx="7934325" cy="1287423"/>
          </a:xfrm>
          <a:prstGeom prst="roundRect">
            <a:avLst>
              <a:gd name="adj" fmla="val 5638"/>
            </a:avLst>
          </a:prstGeom>
          <a:solidFill>
            <a:srgbClr val="DDEEE6"/>
          </a:solidFill>
          <a:ln w="7620">
            <a:solidFill>
              <a:srgbClr val="C3D4CC"/>
            </a:solidFill>
            <a:prstDash val="solid"/>
          </a:ln>
        </p:spPr>
      </p:sp>
      <p:sp>
        <p:nvSpPr>
          <p:cNvPr id="8" name="Text 5"/>
          <p:cNvSpPr/>
          <p:nvPr/>
        </p:nvSpPr>
        <p:spPr>
          <a:xfrm>
            <a:off x="785217" y="3102888"/>
            <a:ext cx="2220158" cy="269915"/>
          </a:xfrm>
          <a:prstGeom prst="rect">
            <a:avLst/>
          </a:prstGeom>
          <a:noFill/>
          <a:ln/>
        </p:spPr>
        <p:txBody>
          <a:bodyPr wrap="none" rtlCol="0" anchor="t"/>
          <a:lstStyle/>
          <a:p>
            <a:pPr indent="0" marL="0">
              <a:lnSpc>
                <a:spcPts val="2126"/>
              </a:lnSpc>
              <a:buNone/>
            </a:pPr>
            <a:r>
              <a:rPr lang="en-US" sz="1701" b="1" dirty="0">
                <a:solidFill>
                  <a:srgbClr val="3B4E4E"/>
                </a:solidFill>
                <a:latin typeface="Syne" pitchFamily="34" charset="0"/>
                <a:ea typeface="Syne" pitchFamily="34" charset="-122"/>
                <a:cs typeface="Syne" pitchFamily="34" charset="-120"/>
              </a:rPr>
              <a:t>Inspired by Biology</a:t>
            </a:r>
            <a:endParaRPr lang="en-US" sz="1701" dirty="0"/>
          </a:p>
        </p:txBody>
      </p:sp>
      <p:sp>
        <p:nvSpPr>
          <p:cNvPr id="9" name="Text 6"/>
          <p:cNvSpPr/>
          <p:nvPr/>
        </p:nvSpPr>
        <p:spPr>
          <a:xfrm>
            <a:off x="785217" y="3476387"/>
            <a:ext cx="7573566" cy="553164"/>
          </a:xfrm>
          <a:prstGeom prst="rect">
            <a:avLst/>
          </a:prstGeom>
          <a:noFill/>
          <a:ln/>
        </p:spPr>
        <p:txBody>
          <a:bodyPr wrap="square" rtlCol="0" anchor="t"/>
          <a:lstStyle/>
          <a:p>
            <a:pPr indent="0" marL="0">
              <a:lnSpc>
                <a:spcPts val="2177"/>
              </a:lnSpc>
              <a:buNone/>
            </a:pPr>
            <a:r>
              <a:rPr lang="en-US" sz="1361" dirty="0">
                <a:solidFill>
                  <a:srgbClr val="3B4E4E"/>
                </a:solidFill>
                <a:latin typeface="Overpass" pitchFamily="34" charset="0"/>
                <a:ea typeface="Overpass" pitchFamily="34" charset="-122"/>
                <a:cs typeface="Overpass" pitchFamily="34" charset="-120"/>
              </a:rPr>
              <a:t>Neural networks are modeled after the intricate network of neurons in the human brain, which process information and make decisions.</a:t>
            </a:r>
            <a:endParaRPr lang="en-US" sz="1361" dirty="0"/>
          </a:p>
        </p:txBody>
      </p:sp>
      <p:sp>
        <p:nvSpPr>
          <p:cNvPr id="10" name="Shape 7"/>
          <p:cNvSpPr/>
          <p:nvPr/>
        </p:nvSpPr>
        <p:spPr>
          <a:xfrm>
            <a:off x="604837" y="4382691"/>
            <a:ext cx="7934325" cy="1287423"/>
          </a:xfrm>
          <a:prstGeom prst="roundRect">
            <a:avLst>
              <a:gd name="adj" fmla="val 5638"/>
            </a:avLst>
          </a:prstGeom>
          <a:solidFill>
            <a:srgbClr val="DDEEE6"/>
          </a:solidFill>
          <a:ln w="7620">
            <a:solidFill>
              <a:srgbClr val="C3D4CC"/>
            </a:solidFill>
            <a:prstDash val="solid"/>
          </a:ln>
        </p:spPr>
      </p:sp>
      <p:sp>
        <p:nvSpPr>
          <p:cNvPr id="11" name="Text 8"/>
          <p:cNvSpPr/>
          <p:nvPr/>
        </p:nvSpPr>
        <p:spPr>
          <a:xfrm>
            <a:off x="785217" y="4563070"/>
            <a:ext cx="2312313" cy="269915"/>
          </a:xfrm>
          <a:prstGeom prst="rect">
            <a:avLst/>
          </a:prstGeom>
          <a:noFill/>
          <a:ln/>
        </p:spPr>
        <p:txBody>
          <a:bodyPr wrap="none" rtlCol="0" anchor="t"/>
          <a:lstStyle/>
          <a:p>
            <a:pPr indent="0" marL="0">
              <a:lnSpc>
                <a:spcPts val="2126"/>
              </a:lnSpc>
              <a:buNone/>
            </a:pPr>
            <a:r>
              <a:rPr lang="en-US" sz="1701" b="1" dirty="0">
                <a:solidFill>
                  <a:srgbClr val="3B4E4E"/>
                </a:solidFill>
                <a:latin typeface="Syne" pitchFamily="34" charset="0"/>
                <a:ea typeface="Syne" pitchFamily="34" charset="-122"/>
                <a:cs typeface="Syne" pitchFamily="34" charset="-120"/>
              </a:rPr>
              <a:t>Learning from Data</a:t>
            </a:r>
            <a:endParaRPr lang="en-US" sz="1701" dirty="0"/>
          </a:p>
        </p:txBody>
      </p:sp>
      <p:sp>
        <p:nvSpPr>
          <p:cNvPr id="12" name="Text 9"/>
          <p:cNvSpPr/>
          <p:nvPr/>
        </p:nvSpPr>
        <p:spPr>
          <a:xfrm>
            <a:off x="785217" y="4936569"/>
            <a:ext cx="7573566" cy="553164"/>
          </a:xfrm>
          <a:prstGeom prst="rect">
            <a:avLst/>
          </a:prstGeom>
          <a:noFill/>
          <a:ln/>
        </p:spPr>
        <p:txBody>
          <a:bodyPr wrap="square" rtlCol="0" anchor="t"/>
          <a:lstStyle/>
          <a:p>
            <a:pPr indent="0" marL="0">
              <a:lnSpc>
                <a:spcPts val="2177"/>
              </a:lnSpc>
              <a:buNone/>
            </a:pPr>
            <a:r>
              <a:rPr lang="en-US" sz="1361" dirty="0">
                <a:solidFill>
                  <a:srgbClr val="3B4E4E"/>
                </a:solidFill>
                <a:latin typeface="Overpass" pitchFamily="34" charset="0"/>
                <a:ea typeface="Overpass" pitchFamily="34" charset="-122"/>
                <a:cs typeface="Overpass" pitchFamily="34" charset="-120"/>
              </a:rPr>
              <a:t>They learn from data by adjusting the strength of connections between neurons, enabling them to recognize patterns and make predictions.</a:t>
            </a:r>
            <a:endParaRPr lang="en-US" sz="1361" dirty="0"/>
          </a:p>
        </p:txBody>
      </p:sp>
      <p:sp>
        <p:nvSpPr>
          <p:cNvPr id="13" name="Shape 10"/>
          <p:cNvSpPr/>
          <p:nvPr/>
        </p:nvSpPr>
        <p:spPr>
          <a:xfrm>
            <a:off x="604837" y="5842873"/>
            <a:ext cx="7934325" cy="1287423"/>
          </a:xfrm>
          <a:prstGeom prst="roundRect">
            <a:avLst>
              <a:gd name="adj" fmla="val 5638"/>
            </a:avLst>
          </a:prstGeom>
          <a:solidFill>
            <a:srgbClr val="DDEEE6"/>
          </a:solidFill>
          <a:ln w="7620">
            <a:solidFill>
              <a:srgbClr val="C3D4CC"/>
            </a:solidFill>
            <a:prstDash val="solid"/>
          </a:ln>
        </p:spPr>
      </p:sp>
      <p:sp>
        <p:nvSpPr>
          <p:cNvPr id="14" name="Text 11"/>
          <p:cNvSpPr/>
          <p:nvPr/>
        </p:nvSpPr>
        <p:spPr>
          <a:xfrm>
            <a:off x="785217" y="6023253"/>
            <a:ext cx="2551867" cy="269915"/>
          </a:xfrm>
          <a:prstGeom prst="rect">
            <a:avLst/>
          </a:prstGeom>
          <a:noFill/>
          <a:ln/>
        </p:spPr>
        <p:txBody>
          <a:bodyPr wrap="none" rtlCol="0" anchor="t"/>
          <a:lstStyle/>
          <a:p>
            <a:pPr indent="0" marL="0">
              <a:lnSpc>
                <a:spcPts val="2126"/>
              </a:lnSpc>
              <a:buNone/>
            </a:pPr>
            <a:r>
              <a:rPr lang="en-US" sz="1701" b="1" dirty="0">
                <a:solidFill>
                  <a:srgbClr val="3B4E4E"/>
                </a:solidFill>
                <a:latin typeface="Syne" pitchFamily="34" charset="0"/>
                <a:ea typeface="Syne" pitchFamily="34" charset="-122"/>
                <a:cs typeface="Syne" pitchFamily="34" charset="-120"/>
              </a:rPr>
              <a:t>Versatile Applications</a:t>
            </a:r>
            <a:endParaRPr lang="en-US" sz="1701" dirty="0"/>
          </a:p>
        </p:txBody>
      </p:sp>
      <p:sp>
        <p:nvSpPr>
          <p:cNvPr id="15" name="Text 12"/>
          <p:cNvSpPr/>
          <p:nvPr/>
        </p:nvSpPr>
        <p:spPr>
          <a:xfrm>
            <a:off x="785217" y="6396752"/>
            <a:ext cx="7573566" cy="553164"/>
          </a:xfrm>
          <a:prstGeom prst="rect">
            <a:avLst/>
          </a:prstGeom>
          <a:noFill/>
          <a:ln/>
        </p:spPr>
        <p:txBody>
          <a:bodyPr wrap="square" rtlCol="0" anchor="t"/>
          <a:lstStyle/>
          <a:p>
            <a:pPr indent="0" marL="0">
              <a:lnSpc>
                <a:spcPts val="2177"/>
              </a:lnSpc>
              <a:buNone/>
            </a:pPr>
            <a:r>
              <a:rPr lang="en-US" sz="1361" dirty="0">
                <a:solidFill>
                  <a:srgbClr val="3B4E4E"/>
                </a:solidFill>
                <a:latin typeface="Overpass" pitchFamily="34" charset="0"/>
                <a:ea typeface="Overpass" pitchFamily="34" charset="-122"/>
                <a:cs typeface="Overpass" pitchFamily="34" charset="-120"/>
              </a:rPr>
              <a:t>Neural networks have a wide range of applications, including image recognition, natural language processing, and self-driving cars.</a:t>
            </a:r>
            <a:endParaRPr lang="en-US" sz="1361"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4" name="Text 2"/>
          <p:cNvSpPr/>
          <p:nvPr/>
        </p:nvSpPr>
        <p:spPr>
          <a:xfrm>
            <a:off x="864037" y="1409819"/>
            <a:ext cx="12528352" cy="771525"/>
          </a:xfrm>
          <a:prstGeom prst="rect">
            <a:avLst/>
          </a:prstGeom>
          <a:noFill/>
          <a:ln/>
        </p:spPr>
        <p:txBody>
          <a:bodyPr wrap="none" rtlCol="0" anchor="t"/>
          <a:lstStyle/>
          <a:p>
            <a:pPr indent="0" marL="0">
              <a:lnSpc>
                <a:spcPts val="6075"/>
              </a:lnSpc>
              <a:buNone/>
            </a:pPr>
            <a:r>
              <a:rPr lang="en-US" sz="4860" b="1" dirty="0">
                <a:solidFill>
                  <a:srgbClr val="233939"/>
                </a:solidFill>
                <a:latin typeface="Syne" pitchFamily="34" charset="0"/>
                <a:ea typeface="Syne" pitchFamily="34" charset="-122"/>
                <a:cs typeface="Syne" pitchFamily="34" charset="-120"/>
              </a:rPr>
              <a:t>Key Components of Neural Networks</a:t>
            </a:r>
            <a:endParaRPr lang="en-US" sz="4860" dirty="0"/>
          </a:p>
        </p:txBody>
      </p:sp>
      <p:sp>
        <p:nvSpPr>
          <p:cNvPr id="5" name="Text 3"/>
          <p:cNvSpPr/>
          <p:nvPr/>
        </p:nvSpPr>
        <p:spPr>
          <a:xfrm>
            <a:off x="864037" y="2675096"/>
            <a:ext cx="12902327" cy="790099"/>
          </a:xfrm>
          <a:prstGeom prst="rect">
            <a:avLst/>
          </a:prstGeom>
          <a:noFill/>
          <a:ln/>
        </p:spPr>
        <p:txBody>
          <a:bodyPr wrap="square" rtlCol="0" anchor="t"/>
          <a:lstStyle/>
          <a:p>
            <a:pPr indent="0" marL="0">
              <a:lnSpc>
                <a:spcPts val="3110"/>
              </a:lnSpc>
              <a:buNone/>
            </a:pPr>
            <a:r>
              <a:rPr lang="en-US" sz="1944" dirty="0">
                <a:solidFill>
                  <a:srgbClr val="3B4E4E"/>
                </a:solidFill>
                <a:latin typeface="Overpass" pitchFamily="34" charset="0"/>
                <a:ea typeface="Overpass" pitchFamily="34" charset="-122"/>
                <a:cs typeface="Overpass" pitchFamily="34" charset="-120"/>
              </a:rPr>
              <a:t>Neural networks consist of fundamental components that work together to process information. Each component plays a crucial role in the network's ability to learn and make predictions.</a:t>
            </a:r>
            <a:endParaRPr lang="en-US" sz="1944" dirty="0"/>
          </a:p>
        </p:txBody>
      </p:sp>
      <p:sp>
        <p:nvSpPr>
          <p:cNvPr id="6" name="Text 4"/>
          <p:cNvSpPr/>
          <p:nvPr/>
        </p:nvSpPr>
        <p:spPr>
          <a:xfrm>
            <a:off x="864037" y="3989665"/>
            <a:ext cx="3086100" cy="385763"/>
          </a:xfrm>
          <a:prstGeom prst="rect">
            <a:avLst/>
          </a:prstGeom>
          <a:noFill/>
          <a:ln/>
        </p:spPr>
        <p:txBody>
          <a:bodyPr wrap="none" rtlCol="0" anchor="t"/>
          <a:lstStyle/>
          <a:p>
            <a:pPr indent="0" marL="0">
              <a:lnSpc>
                <a:spcPts val="3038"/>
              </a:lnSpc>
              <a:buNone/>
            </a:pPr>
            <a:r>
              <a:rPr lang="en-US" sz="2430" b="1" dirty="0">
                <a:solidFill>
                  <a:srgbClr val="233939"/>
                </a:solidFill>
                <a:latin typeface="Syne" pitchFamily="34" charset="0"/>
                <a:ea typeface="Syne" pitchFamily="34" charset="-122"/>
                <a:cs typeface="Syne" pitchFamily="34" charset="-120"/>
              </a:rPr>
              <a:t>Neurons</a:t>
            </a:r>
            <a:endParaRPr lang="en-US" sz="2430" dirty="0"/>
          </a:p>
        </p:txBody>
      </p:sp>
      <p:sp>
        <p:nvSpPr>
          <p:cNvPr id="7" name="Text 5"/>
          <p:cNvSpPr/>
          <p:nvPr/>
        </p:nvSpPr>
        <p:spPr>
          <a:xfrm>
            <a:off x="864037" y="4622244"/>
            <a:ext cx="3898821" cy="1580198"/>
          </a:xfrm>
          <a:prstGeom prst="rect">
            <a:avLst/>
          </a:prstGeom>
          <a:noFill/>
          <a:ln/>
        </p:spPr>
        <p:txBody>
          <a:bodyPr wrap="square" rtlCol="0" anchor="t"/>
          <a:lstStyle/>
          <a:p>
            <a:pPr indent="0" marL="0">
              <a:lnSpc>
                <a:spcPts val="3110"/>
              </a:lnSpc>
              <a:buNone/>
            </a:pPr>
            <a:r>
              <a:rPr lang="en-US" sz="1944" dirty="0">
                <a:solidFill>
                  <a:srgbClr val="3B4E4E"/>
                </a:solidFill>
                <a:latin typeface="Overpass" pitchFamily="34" charset="0"/>
                <a:ea typeface="Overpass" pitchFamily="34" charset="-122"/>
                <a:cs typeface="Overpass" pitchFamily="34" charset="-120"/>
              </a:rPr>
              <a:t>The building blocks of a neural network, each neuron receives input, performs calculations, and outputs a value.</a:t>
            </a:r>
            <a:endParaRPr lang="en-US" sz="1944" dirty="0"/>
          </a:p>
        </p:txBody>
      </p:sp>
      <p:sp>
        <p:nvSpPr>
          <p:cNvPr id="8" name="Text 6"/>
          <p:cNvSpPr/>
          <p:nvPr/>
        </p:nvSpPr>
        <p:spPr>
          <a:xfrm>
            <a:off x="5372695" y="3989665"/>
            <a:ext cx="3086100" cy="385763"/>
          </a:xfrm>
          <a:prstGeom prst="rect">
            <a:avLst/>
          </a:prstGeom>
          <a:noFill/>
          <a:ln/>
        </p:spPr>
        <p:txBody>
          <a:bodyPr wrap="none" rtlCol="0" anchor="t"/>
          <a:lstStyle/>
          <a:p>
            <a:pPr indent="0" marL="0">
              <a:lnSpc>
                <a:spcPts val="3038"/>
              </a:lnSpc>
              <a:buNone/>
            </a:pPr>
            <a:r>
              <a:rPr lang="en-US" sz="2430" b="1" dirty="0">
                <a:solidFill>
                  <a:srgbClr val="233939"/>
                </a:solidFill>
                <a:latin typeface="Syne" pitchFamily="34" charset="0"/>
                <a:ea typeface="Syne" pitchFamily="34" charset="-122"/>
                <a:cs typeface="Syne" pitchFamily="34" charset="-120"/>
              </a:rPr>
              <a:t>Layers</a:t>
            </a:r>
            <a:endParaRPr lang="en-US" sz="2430" dirty="0"/>
          </a:p>
        </p:txBody>
      </p:sp>
      <p:sp>
        <p:nvSpPr>
          <p:cNvPr id="9" name="Text 7"/>
          <p:cNvSpPr/>
          <p:nvPr/>
        </p:nvSpPr>
        <p:spPr>
          <a:xfrm>
            <a:off x="5372695" y="4622244"/>
            <a:ext cx="3898821" cy="1580198"/>
          </a:xfrm>
          <a:prstGeom prst="rect">
            <a:avLst/>
          </a:prstGeom>
          <a:noFill/>
          <a:ln/>
        </p:spPr>
        <p:txBody>
          <a:bodyPr wrap="square" rtlCol="0" anchor="t"/>
          <a:lstStyle/>
          <a:p>
            <a:pPr indent="0" marL="0">
              <a:lnSpc>
                <a:spcPts val="3110"/>
              </a:lnSpc>
              <a:buNone/>
            </a:pPr>
            <a:r>
              <a:rPr lang="en-US" sz="1944" dirty="0">
                <a:solidFill>
                  <a:srgbClr val="3B4E4E"/>
                </a:solidFill>
                <a:latin typeface="Overpass" pitchFamily="34" charset="0"/>
                <a:ea typeface="Overpass" pitchFamily="34" charset="-122"/>
                <a:cs typeface="Overpass" pitchFamily="34" charset="-120"/>
              </a:rPr>
              <a:t>Neurons are organized into layers, with information flowing from the input layer to the output layer through hidden layers.</a:t>
            </a:r>
            <a:endParaRPr lang="en-US" sz="1944" dirty="0"/>
          </a:p>
        </p:txBody>
      </p:sp>
      <p:sp>
        <p:nvSpPr>
          <p:cNvPr id="10" name="Text 8"/>
          <p:cNvSpPr/>
          <p:nvPr/>
        </p:nvSpPr>
        <p:spPr>
          <a:xfrm>
            <a:off x="9881354" y="3989665"/>
            <a:ext cx="3086100" cy="385763"/>
          </a:xfrm>
          <a:prstGeom prst="rect">
            <a:avLst/>
          </a:prstGeom>
          <a:noFill/>
          <a:ln/>
        </p:spPr>
        <p:txBody>
          <a:bodyPr wrap="none" rtlCol="0" anchor="t"/>
          <a:lstStyle/>
          <a:p>
            <a:pPr indent="0" marL="0">
              <a:lnSpc>
                <a:spcPts val="3038"/>
              </a:lnSpc>
              <a:buNone/>
            </a:pPr>
            <a:r>
              <a:rPr lang="en-US" sz="2430" b="1" dirty="0">
                <a:solidFill>
                  <a:srgbClr val="233939"/>
                </a:solidFill>
                <a:latin typeface="Syne" pitchFamily="34" charset="0"/>
                <a:ea typeface="Syne" pitchFamily="34" charset="-122"/>
                <a:cs typeface="Syne" pitchFamily="34" charset="-120"/>
              </a:rPr>
              <a:t>Connections</a:t>
            </a:r>
            <a:endParaRPr lang="en-US" sz="2430" dirty="0"/>
          </a:p>
        </p:txBody>
      </p:sp>
      <p:sp>
        <p:nvSpPr>
          <p:cNvPr id="11" name="Text 9"/>
          <p:cNvSpPr/>
          <p:nvPr/>
        </p:nvSpPr>
        <p:spPr>
          <a:xfrm>
            <a:off x="9881354" y="4622244"/>
            <a:ext cx="3898821" cy="1975247"/>
          </a:xfrm>
          <a:prstGeom prst="rect">
            <a:avLst/>
          </a:prstGeom>
          <a:noFill/>
          <a:ln/>
        </p:spPr>
        <p:txBody>
          <a:bodyPr wrap="square" rtlCol="0" anchor="t"/>
          <a:lstStyle/>
          <a:p>
            <a:pPr indent="0" marL="0">
              <a:lnSpc>
                <a:spcPts val="3110"/>
              </a:lnSpc>
              <a:buNone/>
            </a:pPr>
            <a:r>
              <a:rPr lang="en-US" sz="1944" dirty="0">
                <a:solidFill>
                  <a:srgbClr val="3B4E4E"/>
                </a:solidFill>
                <a:latin typeface="Overpass" pitchFamily="34" charset="0"/>
                <a:ea typeface="Overpass" pitchFamily="34" charset="-122"/>
                <a:cs typeface="Overpass" pitchFamily="34" charset="-120"/>
              </a:rPr>
              <a:t>Connections between neurons, called synapses, represent the strength of the relationship between them, allowing information to flow.</a:t>
            </a:r>
            <a:endParaRPr lang="en-US" sz="1944" dirty="0"/>
          </a:p>
        </p:txBody>
      </p:sp>
      <p:pic>
        <p:nvPicPr>
          <p:cNvPr id="12"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29615" y="907494"/>
            <a:ext cx="7684770" cy="1954173"/>
          </a:xfrm>
          <a:prstGeom prst="rect">
            <a:avLst/>
          </a:prstGeom>
          <a:noFill/>
          <a:ln/>
        </p:spPr>
        <p:txBody>
          <a:bodyPr wrap="square" rtlCol="0" anchor="t"/>
          <a:lstStyle/>
          <a:p>
            <a:pPr indent="0" marL="0">
              <a:lnSpc>
                <a:spcPts val="5130"/>
              </a:lnSpc>
              <a:buNone/>
            </a:pPr>
            <a:r>
              <a:rPr lang="en-US" sz="4104" b="1" dirty="0">
                <a:solidFill>
                  <a:srgbClr val="233939"/>
                </a:solidFill>
                <a:latin typeface="Syne" pitchFamily="34" charset="0"/>
                <a:ea typeface="Syne" pitchFamily="34" charset="-122"/>
                <a:cs typeface="Syne" pitchFamily="34" charset="-120"/>
              </a:rPr>
              <a:t>Understanding Parameters in Neural Networks</a:t>
            </a:r>
            <a:endParaRPr lang="en-US" sz="4104" dirty="0"/>
          </a:p>
        </p:txBody>
      </p:sp>
      <p:sp>
        <p:nvSpPr>
          <p:cNvPr id="6" name="Text 3"/>
          <p:cNvSpPr/>
          <p:nvPr/>
        </p:nvSpPr>
        <p:spPr>
          <a:xfrm>
            <a:off x="729615" y="3174325"/>
            <a:ext cx="7684770" cy="1000482"/>
          </a:xfrm>
          <a:prstGeom prst="rect">
            <a:avLst/>
          </a:prstGeom>
          <a:noFill/>
          <a:ln/>
        </p:spPr>
        <p:txBody>
          <a:bodyPr wrap="square" rtlCol="0" anchor="t"/>
          <a:lstStyle/>
          <a:p>
            <a:pPr indent="0" marL="0">
              <a:lnSpc>
                <a:spcPts val="2626"/>
              </a:lnSpc>
              <a:buNone/>
            </a:pPr>
            <a:r>
              <a:rPr lang="en-US" sz="1642" dirty="0">
                <a:solidFill>
                  <a:srgbClr val="3B4E4E"/>
                </a:solidFill>
                <a:latin typeface="Overpass" pitchFamily="34" charset="0"/>
                <a:ea typeface="Overpass" pitchFamily="34" charset="-122"/>
                <a:cs typeface="Overpass" pitchFamily="34" charset="-120"/>
              </a:rPr>
              <a:t>Parameters are the adjustable values within a neural network that determine its behavior and learning capabilities. These parameters are learned during training and influence the network's predictions.</a:t>
            </a:r>
            <a:endParaRPr lang="en-US" sz="1642" dirty="0"/>
          </a:p>
        </p:txBody>
      </p:sp>
      <p:sp>
        <p:nvSpPr>
          <p:cNvPr id="7" name="Shape 4"/>
          <p:cNvSpPr/>
          <p:nvPr/>
        </p:nvSpPr>
        <p:spPr>
          <a:xfrm>
            <a:off x="729615" y="4643676"/>
            <a:ext cx="468987" cy="468987"/>
          </a:xfrm>
          <a:prstGeom prst="roundRect">
            <a:avLst>
              <a:gd name="adj" fmla="val 18670"/>
            </a:avLst>
          </a:prstGeom>
          <a:solidFill>
            <a:srgbClr val="DDEEE6"/>
          </a:solidFill>
          <a:ln w="7620">
            <a:solidFill>
              <a:srgbClr val="C3D4CC"/>
            </a:solidFill>
            <a:prstDash val="solid"/>
          </a:ln>
        </p:spPr>
      </p:sp>
      <p:sp>
        <p:nvSpPr>
          <p:cNvPr id="8" name="Text 5"/>
          <p:cNvSpPr/>
          <p:nvPr/>
        </p:nvSpPr>
        <p:spPr>
          <a:xfrm>
            <a:off x="903089" y="4721781"/>
            <a:ext cx="121920" cy="312658"/>
          </a:xfrm>
          <a:prstGeom prst="rect">
            <a:avLst/>
          </a:prstGeom>
          <a:noFill/>
          <a:ln/>
        </p:spPr>
        <p:txBody>
          <a:bodyPr wrap="none" rtlCol="0" anchor="t"/>
          <a:lstStyle/>
          <a:p>
            <a:pPr algn="ctr" indent="0" marL="0">
              <a:lnSpc>
                <a:spcPts val="2462"/>
              </a:lnSpc>
              <a:buNone/>
            </a:pPr>
            <a:r>
              <a:rPr lang="en-US" sz="2462" b="1" dirty="0">
                <a:solidFill>
                  <a:srgbClr val="3B4E4E"/>
                </a:solidFill>
                <a:latin typeface="Syne" pitchFamily="34" charset="0"/>
                <a:ea typeface="Syne" pitchFamily="34" charset="-122"/>
                <a:cs typeface="Syne" pitchFamily="34" charset="-120"/>
              </a:rPr>
              <a:t>1</a:t>
            </a:r>
            <a:endParaRPr lang="en-US" sz="2462" dirty="0"/>
          </a:p>
        </p:txBody>
      </p:sp>
      <p:sp>
        <p:nvSpPr>
          <p:cNvPr id="9" name="Text 6"/>
          <p:cNvSpPr/>
          <p:nvPr/>
        </p:nvSpPr>
        <p:spPr>
          <a:xfrm>
            <a:off x="1406962" y="4643676"/>
            <a:ext cx="2605921" cy="325755"/>
          </a:xfrm>
          <a:prstGeom prst="rect">
            <a:avLst/>
          </a:prstGeom>
          <a:noFill/>
          <a:ln/>
        </p:spPr>
        <p:txBody>
          <a:bodyPr wrap="none" rtlCol="0" anchor="t"/>
          <a:lstStyle/>
          <a:p>
            <a:pPr indent="0" marL="0">
              <a:lnSpc>
                <a:spcPts val="2565"/>
              </a:lnSpc>
              <a:buNone/>
            </a:pPr>
            <a:r>
              <a:rPr lang="en-US" sz="2052" b="1" dirty="0">
                <a:solidFill>
                  <a:srgbClr val="3B4E4E"/>
                </a:solidFill>
                <a:latin typeface="Syne" pitchFamily="34" charset="0"/>
                <a:ea typeface="Syne" pitchFamily="34" charset="-122"/>
                <a:cs typeface="Syne" pitchFamily="34" charset="-120"/>
              </a:rPr>
              <a:t>Weights</a:t>
            </a:r>
            <a:endParaRPr lang="en-US" sz="2052" dirty="0"/>
          </a:p>
        </p:txBody>
      </p:sp>
      <p:sp>
        <p:nvSpPr>
          <p:cNvPr id="10" name="Text 7"/>
          <p:cNvSpPr/>
          <p:nvPr/>
        </p:nvSpPr>
        <p:spPr>
          <a:xfrm>
            <a:off x="1406962" y="5094446"/>
            <a:ext cx="7007423" cy="666988"/>
          </a:xfrm>
          <a:prstGeom prst="rect">
            <a:avLst/>
          </a:prstGeom>
          <a:noFill/>
          <a:ln/>
        </p:spPr>
        <p:txBody>
          <a:bodyPr wrap="square" rtlCol="0" anchor="t"/>
          <a:lstStyle/>
          <a:p>
            <a:pPr indent="0" marL="0">
              <a:lnSpc>
                <a:spcPts val="2626"/>
              </a:lnSpc>
              <a:buNone/>
            </a:pPr>
            <a:r>
              <a:rPr lang="en-US" sz="1642" dirty="0">
                <a:solidFill>
                  <a:srgbClr val="3B4E4E"/>
                </a:solidFill>
                <a:latin typeface="Overpass" pitchFamily="34" charset="0"/>
                <a:ea typeface="Overpass" pitchFamily="34" charset="-122"/>
                <a:cs typeface="Overpass" pitchFamily="34" charset="-120"/>
              </a:rPr>
              <a:t>Weights represent the strength of the connections between neurons, determining how much influence each neuron has on its neighbors.</a:t>
            </a:r>
            <a:endParaRPr lang="en-US" sz="1642" dirty="0"/>
          </a:p>
        </p:txBody>
      </p:sp>
      <p:sp>
        <p:nvSpPr>
          <p:cNvPr id="11" name="Shape 8"/>
          <p:cNvSpPr/>
          <p:nvPr/>
        </p:nvSpPr>
        <p:spPr>
          <a:xfrm>
            <a:off x="729615" y="6204228"/>
            <a:ext cx="468987" cy="468987"/>
          </a:xfrm>
          <a:prstGeom prst="roundRect">
            <a:avLst>
              <a:gd name="adj" fmla="val 18670"/>
            </a:avLst>
          </a:prstGeom>
          <a:solidFill>
            <a:srgbClr val="DDEEE6"/>
          </a:solidFill>
          <a:ln w="7620">
            <a:solidFill>
              <a:srgbClr val="C3D4CC"/>
            </a:solidFill>
            <a:prstDash val="solid"/>
          </a:ln>
        </p:spPr>
      </p:sp>
      <p:sp>
        <p:nvSpPr>
          <p:cNvPr id="12" name="Text 9"/>
          <p:cNvSpPr/>
          <p:nvPr/>
        </p:nvSpPr>
        <p:spPr>
          <a:xfrm>
            <a:off x="866537" y="6282333"/>
            <a:ext cx="195024" cy="312658"/>
          </a:xfrm>
          <a:prstGeom prst="rect">
            <a:avLst/>
          </a:prstGeom>
          <a:noFill/>
          <a:ln/>
        </p:spPr>
        <p:txBody>
          <a:bodyPr wrap="none" rtlCol="0" anchor="t"/>
          <a:lstStyle/>
          <a:p>
            <a:pPr algn="ctr" indent="0" marL="0">
              <a:lnSpc>
                <a:spcPts val="2462"/>
              </a:lnSpc>
              <a:buNone/>
            </a:pPr>
            <a:r>
              <a:rPr lang="en-US" sz="2462" b="1" dirty="0">
                <a:solidFill>
                  <a:srgbClr val="3B4E4E"/>
                </a:solidFill>
                <a:latin typeface="Syne" pitchFamily="34" charset="0"/>
                <a:ea typeface="Syne" pitchFamily="34" charset="-122"/>
                <a:cs typeface="Syne" pitchFamily="34" charset="-120"/>
              </a:rPr>
              <a:t>2</a:t>
            </a:r>
            <a:endParaRPr lang="en-US" sz="2462" dirty="0"/>
          </a:p>
        </p:txBody>
      </p:sp>
      <p:sp>
        <p:nvSpPr>
          <p:cNvPr id="13" name="Text 10"/>
          <p:cNvSpPr/>
          <p:nvPr/>
        </p:nvSpPr>
        <p:spPr>
          <a:xfrm>
            <a:off x="1406962" y="6204228"/>
            <a:ext cx="2605921" cy="325755"/>
          </a:xfrm>
          <a:prstGeom prst="rect">
            <a:avLst/>
          </a:prstGeom>
          <a:noFill/>
          <a:ln/>
        </p:spPr>
        <p:txBody>
          <a:bodyPr wrap="none" rtlCol="0" anchor="t"/>
          <a:lstStyle/>
          <a:p>
            <a:pPr indent="0" marL="0">
              <a:lnSpc>
                <a:spcPts val="2565"/>
              </a:lnSpc>
              <a:buNone/>
            </a:pPr>
            <a:r>
              <a:rPr lang="en-US" sz="2052" b="1" dirty="0">
                <a:solidFill>
                  <a:srgbClr val="3B4E4E"/>
                </a:solidFill>
                <a:latin typeface="Syne" pitchFamily="34" charset="0"/>
                <a:ea typeface="Syne" pitchFamily="34" charset="-122"/>
                <a:cs typeface="Syne" pitchFamily="34" charset="-120"/>
              </a:rPr>
              <a:t>Biases</a:t>
            </a:r>
            <a:endParaRPr lang="en-US" sz="2052" dirty="0"/>
          </a:p>
        </p:txBody>
      </p:sp>
      <p:sp>
        <p:nvSpPr>
          <p:cNvPr id="14" name="Text 11"/>
          <p:cNvSpPr/>
          <p:nvPr/>
        </p:nvSpPr>
        <p:spPr>
          <a:xfrm>
            <a:off x="1406962" y="6654998"/>
            <a:ext cx="7007423" cy="666988"/>
          </a:xfrm>
          <a:prstGeom prst="rect">
            <a:avLst/>
          </a:prstGeom>
          <a:noFill/>
          <a:ln/>
        </p:spPr>
        <p:txBody>
          <a:bodyPr wrap="square" rtlCol="0" anchor="t"/>
          <a:lstStyle/>
          <a:p>
            <a:pPr indent="0" marL="0">
              <a:lnSpc>
                <a:spcPts val="2626"/>
              </a:lnSpc>
              <a:buNone/>
            </a:pPr>
            <a:r>
              <a:rPr lang="en-US" sz="1642" dirty="0">
                <a:solidFill>
                  <a:srgbClr val="3B4E4E"/>
                </a:solidFill>
                <a:latin typeface="Overpass" pitchFamily="34" charset="0"/>
                <a:ea typeface="Overpass" pitchFamily="34" charset="-122"/>
                <a:cs typeface="Overpass" pitchFamily="34" charset="-120"/>
              </a:rPr>
              <a:t>Biases are constants added to the neuron's output, adjusting the activation threshold and influencing the network's decision-making process.</a:t>
            </a:r>
            <a:endParaRPr lang="en-US" sz="1642"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15089" y="1045964"/>
            <a:ext cx="7713821" cy="1276826"/>
          </a:xfrm>
          <a:prstGeom prst="rect">
            <a:avLst/>
          </a:prstGeom>
          <a:noFill/>
          <a:ln/>
        </p:spPr>
        <p:txBody>
          <a:bodyPr wrap="square" rtlCol="0" anchor="t"/>
          <a:lstStyle/>
          <a:p>
            <a:pPr indent="0" marL="0">
              <a:lnSpc>
                <a:spcPts val="5028"/>
              </a:lnSpc>
              <a:buNone/>
            </a:pPr>
            <a:r>
              <a:rPr lang="en-US" sz="4022" b="1" dirty="0">
                <a:solidFill>
                  <a:srgbClr val="233939"/>
                </a:solidFill>
                <a:latin typeface="Syne" pitchFamily="34" charset="0"/>
                <a:ea typeface="Syne" pitchFamily="34" charset="-122"/>
                <a:cs typeface="Syne" pitchFamily="34" charset="-120"/>
              </a:rPr>
              <a:t>Understanding Tokens in Neural Networks</a:t>
            </a:r>
            <a:endParaRPr lang="en-US" sz="4022" dirty="0"/>
          </a:p>
        </p:txBody>
      </p:sp>
      <p:sp>
        <p:nvSpPr>
          <p:cNvPr id="6" name="Text 3"/>
          <p:cNvSpPr/>
          <p:nvPr/>
        </p:nvSpPr>
        <p:spPr>
          <a:xfrm>
            <a:off x="715089" y="2629257"/>
            <a:ext cx="7713821" cy="980480"/>
          </a:xfrm>
          <a:prstGeom prst="rect">
            <a:avLst/>
          </a:prstGeom>
          <a:noFill/>
          <a:ln/>
        </p:spPr>
        <p:txBody>
          <a:bodyPr wrap="squar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Tokens are the smallest units of information processed by neural networks in tasks involving text data. Tokenization is the process of breaking down text into individual tokens, enabling the network to understand the meaning of the text.</a:t>
            </a:r>
            <a:endParaRPr lang="en-US" sz="1609" dirty="0"/>
          </a:p>
        </p:txBody>
      </p:sp>
      <p:sp>
        <p:nvSpPr>
          <p:cNvPr id="7" name="Shape 4"/>
          <p:cNvSpPr/>
          <p:nvPr/>
        </p:nvSpPr>
        <p:spPr>
          <a:xfrm>
            <a:off x="715089" y="3839528"/>
            <a:ext cx="7713821" cy="3344108"/>
          </a:xfrm>
          <a:prstGeom prst="roundRect">
            <a:avLst>
              <a:gd name="adj" fmla="val 2566"/>
            </a:avLst>
          </a:prstGeom>
          <a:noFill/>
          <a:ln w="7620">
            <a:solidFill>
              <a:srgbClr val="000000">
                <a:alpha val="8000"/>
              </a:srgbClr>
            </a:solidFill>
            <a:prstDash val="solid"/>
          </a:ln>
        </p:spPr>
      </p:sp>
      <p:sp>
        <p:nvSpPr>
          <p:cNvPr id="8" name="Shape 5"/>
          <p:cNvSpPr/>
          <p:nvPr/>
        </p:nvSpPr>
        <p:spPr>
          <a:xfrm>
            <a:off x="722709" y="3847148"/>
            <a:ext cx="7697748" cy="587097"/>
          </a:xfrm>
          <a:prstGeom prst="rect">
            <a:avLst/>
          </a:prstGeom>
          <a:solidFill>
            <a:srgbClr val="FFFFFF">
              <a:alpha val="4000"/>
            </a:srgbClr>
          </a:solidFill>
          <a:ln/>
        </p:spPr>
      </p:sp>
      <p:sp>
        <p:nvSpPr>
          <p:cNvPr id="9" name="Text 6"/>
          <p:cNvSpPr/>
          <p:nvPr/>
        </p:nvSpPr>
        <p:spPr>
          <a:xfrm>
            <a:off x="928092" y="3977283"/>
            <a:ext cx="2153126" cy="326827"/>
          </a:xfrm>
          <a:prstGeom prst="rect">
            <a:avLst/>
          </a:prstGeom>
          <a:noFill/>
          <a:ln/>
        </p:spPr>
        <p:txBody>
          <a:bodyPr wrap="non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Tokens</a:t>
            </a:r>
            <a:endParaRPr lang="en-US" sz="1609" dirty="0"/>
          </a:p>
        </p:txBody>
      </p:sp>
      <p:sp>
        <p:nvSpPr>
          <p:cNvPr id="10" name="Text 7"/>
          <p:cNvSpPr/>
          <p:nvPr/>
        </p:nvSpPr>
        <p:spPr>
          <a:xfrm>
            <a:off x="3497461" y="3977283"/>
            <a:ext cx="2149316" cy="326827"/>
          </a:xfrm>
          <a:prstGeom prst="rect">
            <a:avLst/>
          </a:prstGeom>
          <a:noFill/>
          <a:ln/>
        </p:spPr>
        <p:txBody>
          <a:bodyPr wrap="non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Definition</a:t>
            </a:r>
            <a:endParaRPr lang="en-US" sz="1609" dirty="0"/>
          </a:p>
        </p:txBody>
      </p:sp>
      <p:sp>
        <p:nvSpPr>
          <p:cNvPr id="11" name="Text 8"/>
          <p:cNvSpPr/>
          <p:nvPr/>
        </p:nvSpPr>
        <p:spPr>
          <a:xfrm>
            <a:off x="6063020" y="3977283"/>
            <a:ext cx="2153126" cy="326827"/>
          </a:xfrm>
          <a:prstGeom prst="rect">
            <a:avLst/>
          </a:prstGeom>
          <a:noFill/>
          <a:ln/>
        </p:spPr>
        <p:txBody>
          <a:bodyPr wrap="non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Example</a:t>
            </a:r>
            <a:endParaRPr lang="en-US" sz="1609" dirty="0"/>
          </a:p>
        </p:txBody>
      </p:sp>
      <p:sp>
        <p:nvSpPr>
          <p:cNvPr id="12" name="Shape 9"/>
          <p:cNvSpPr/>
          <p:nvPr/>
        </p:nvSpPr>
        <p:spPr>
          <a:xfrm>
            <a:off x="722709" y="4434245"/>
            <a:ext cx="7697748" cy="913924"/>
          </a:xfrm>
          <a:prstGeom prst="rect">
            <a:avLst/>
          </a:prstGeom>
          <a:solidFill>
            <a:srgbClr val="000000">
              <a:alpha val="4000"/>
            </a:srgbClr>
          </a:solidFill>
          <a:ln/>
        </p:spPr>
      </p:sp>
      <p:sp>
        <p:nvSpPr>
          <p:cNvPr id="13" name="Text 10"/>
          <p:cNvSpPr/>
          <p:nvPr/>
        </p:nvSpPr>
        <p:spPr>
          <a:xfrm>
            <a:off x="928092" y="4564380"/>
            <a:ext cx="2153126" cy="326827"/>
          </a:xfrm>
          <a:prstGeom prst="rect">
            <a:avLst/>
          </a:prstGeom>
          <a:noFill/>
          <a:ln/>
        </p:spPr>
        <p:txBody>
          <a:bodyPr wrap="non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Words</a:t>
            </a:r>
            <a:endParaRPr lang="en-US" sz="1609" dirty="0"/>
          </a:p>
        </p:txBody>
      </p:sp>
      <p:sp>
        <p:nvSpPr>
          <p:cNvPr id="14" name="Text 11"/>
          <p:cNvSpPr/>
          <p:nvPr/>
        </p:nvSpPr>
        <p:spPr>
          <a:xfrm>
            <a:off x="3497461" y="4564380"/>
            <a:ext cx="2149316" cy="653653"/>
          </a:xfrm>
          <a:prstGeom prst="rect">
            <a:avLst/>
          </a:prstGeom>
          <a:noFill/>
          <a:ln/>
        </p:spPr>
        <p:txBody>
          <a:bodyPr wrap="squar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Individual words in a sentence.</a:t>
            </a:r>
            <a:endParaRPr lang="en-US" sz="1609" dirty="0"/>
          </a:p>
        </p:txBody>
      </p:sp>
      <p:sp>
        <p:nvSpPr>
          <p:cNvPr id="15" name="Text 12"/>
          <p:cNvSpPr/>
          <p:nvPr/>
        </p:nvSpPr>
        <p:spPr>
          <a:xfrm>
            <a:off x="6063020" y="4564380"/>
            <a:ext cx="2153126" cy="326827"/>
          </a:xfrm>
          <a:prstGeom prst="rect">
            <a:avLst/>
          </a:prstGeom>
          <a:noFill/>
          <a:ln/>
        </p:spPr>
        <p:txBody>
          <a:bodyPr wrap="non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The quick brown fox.</a:t>
            </a:r>
            <a:endParaRPr lang="en-US" sz="1609" dirty="0"/>
          </a:p>
        </p:txBody>
      </p:sp>
      <p:sp>
        <p:nvSpPr>
          <p:cNvPr id="16" name="Shape 13"/>
          <p:cNvSpPr/>
          <p:nvPr/>
        </p:nvSpPr>
        <p:spPr>
          <a:xfrm>
            <a:off x="722709" y="5348168"/>
            <a:ext cx="7697748" cy="913924"/>
          </a:xfrm>
          <a:prstGeom prst="rect">
            <a:avLst/>
          </a:prstGeom>
          <a:solidFill>
            <a:srgbClr val="FFFFFF">
              <a:alpha val="4000"/>
            </a:srgbClr>
          </a:solidFill>
          <a:ln/>
        </p:spPr>
      </p:sp>
      <p:sp>
        <p:nvSpPr>
          <p:cNvPr id="17" name="Text 14"/>
          <p:cNvSpPr/>
          <p:nvPr/>
        </p:nvSpPr>
        <p:spPr>
          <a:xfrm>
            <a:off x="928092" y="5478304"/>
            <a:ext cx="2153126" cy="326827"/>
          </a:xfrm>
          <a:prstGeom prst="rect">
            <a:avLst/>
          </a:prstGeom>
          <a:noFill/>
          <a:ln/>
        </p:spPr>
        <p:txBody>
          <a:bodyPr wrap="non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Subwords</a:t>
            </a:r>
            <a:endParaRPr lang="en-US" sz="1609" dirty="0"/>
          </a:p>
        </p:txBody>
      </p:sp>
      <p:sp>
        <p:nvSpPr>
          <p:cNvPr id="18" name="Text 15"/>
          <p:cNvSpPr/>
          <p:nvPr/>
        </p:nvSpPr>
        <p:spPr>
          <a:xfrm>
            <a:off x="3497461" y="5478304"/>
            <a:ext cx="2149316" cy="653653"/>
          </a:xfrm>
          <a:prstGeom prst="rect">
            <a:avLst/>
          </a:prstGeom>
          <a:noFill/>
          <a:ln/>
        </p:spPr>
        <p:txBody>
          <a:bodyPr wrap="squar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Parts of words or morphemes.</a:t>
            </a:r>
            <a:endParaRPr lang="en-US" sz="1609" dirty="0"/>
          </a:p>
        </p:txBody>
      </p:sp>
      <p:sp>
        <p:nvSpPr>
          <p:cNvPr id="19" name="Text 16"/>
          <p:cNvSpPr/>
          <p:nvPr/>
        </p:nvSpPr>
        <p:spPr>
          <a:xfrm>
            <a:off x="6063020" y="5478304"/>
            <a:ext cx="2153126" cy="326827"/>
          </a:xfrm>
          <a:prstGeom prst="rect">
            <a:avLst/>
          </a:prstGeom>
          <a:noFill/>
          <a:ln/>
        </p:spPr>
        <p:txBody>
          <a:bodyPr wrap="non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quick, brown, fox</a:t>
            </a:r>
            <a:endParaRPr lang="en-US" sz="1609" dirty="0"/>
          </a:p>
        </p:txBody>
      </p:sp>
      <p:sp>
        <p:nvSpPr>
          <p:cNvPr id="20" name="Shape 17"/>
          <p:cNvSpPr/>
          <p:nvPr/>
        </p:nvSpPr>
        <p:spPr>
          <a:xfrm>
            <a:off x="722709" y="6262092"/>
            <a:ext cx="7697748" cy="913924"/>
          </a:xfrm>
          <a:prstGeom prst="rect">
            <a:avLst/>
          </a:prstGeom>
          <a:solidFill>
            <a:srgbClr val="000000">
              <a:alpha val="4000"/>
            </a:srgbClr>
          </a:solidFill>
          <a:ln/>
        </p:spPr>
      </p:sp>
      <p:sp>
        <p:nvSpPr>
          <p:cNvPr id="21" name="Text 18"/>
          <p:cNvSpPr/>
          <p:nvPr/>
        </p:nvSpPr>
        <p:spPr>
          <a:xfrm>
            <a:off x="928092" y="6392228"/>
            <a:ext cx="2153126" cy="326827"/>
          </a:xfrm>
          <a:prstGeom prst="rect">
            <a:avLst/>
          </a:prstGeom>
          <a:noFill/>
          <a:ln/>
        </p:spPr>
        <p:txBody>
          <a:bodyPr wrap="non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Characters</a:t>
            </a:r>
            <a:endParaRPr lang="en-US" sz="1609" dirty="0"/>
          </a:p>
        </p:txBody>
      </p:sp>
      <p:sp>
        <p:nvSpPr>
          <p:cNvPr id="22" name="Text 19"/>
          <p:cNvSpPr/>
          <p:nvPr/>
        </p:nvSpPr>
        <p:spPr>
          <a:xfrm>
            <a:off x="3497461" y="6392228"/>
            <a:ext cx="2149316" cy="653653"/>
          </a:xfrm>
          <a:prstGeom prst="rect">
            <a:avLst/>
          </a:prstGeom>
          <a:noFill/>
          <a:ln/>
        </p:spPr>
        <p:txBody>
          <a:bodyPr wrap="squar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Individual letters in a word.</a:t>
            </a:r>
            <a:endParaRPr lang="en-US" sz="1609" dirty="0"/>
          </a:p>
        </p:txBody>
      </p:sp>
      <p:sp>
        <p:nvSpPr>
          <p:cNvPr id="23" name="Text 20"/>
          <p:cNvSpPr/>
          <p:nvPr/>
        </p:nvSpPr>
        <p:spPr>
          <a:xfrm>
            <a:off x="6063020" y="6392228"/>
            <a:ext cx="2153126" cy="653653"/>
          </a:xfrm>
          <a:prstGeom prst="rect">
            <a:avLst/>
          </a:prstGeom>
          <a:noFill/>
          <a:ln/>
        </p:spPr>
        <p:txBody>
          <a:bodyPr wrap="square" rtlCol="0" anchor="t"/>
          <a:lstStyle/>
          <a:p>
            <a:pPr indent="0" marL="0">
              <a:lnSpc>
                <a:spcPts val="2574"/>
              </a:lnSpc>
              <a:buNone/>
            </a:pPr>
            <a:r>
              <a:rPr lang="en-US" sz="1609" dirty="0">
                <a:solidFill>
                  <a:srgbClr val="3B4E4E"/>
                </a:solidFill>
                <a:latin typeface="Overpass" pitchFamily="34" charset="0"/>
                <a:ea typeface="Overpass" pitchFamily="34" charset="-122"/>
                <a:cs typeface="Overpass" pitchFamily="34" charset="-120"/>
              </a:rPr>
              <a:t>t, h, e, q, u, i, c, k, b, r, o, w, n, f, o, x</a:t>
            </a:r>
            <a:endParaRPr lang="en-US" sz="1609" dirty="0"/>
          </a:p>
        </p:txBody>
      </p:sp>
      <p:pic>
        <p:nvPicPr>
          <p:cNvPr id="2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843963"/>
          </a:xfrm>
          <a:prstGeom prst="rect">
            <a:avLst/>
          </a:prstGeom>
          <a:solidFill>
            <a:srgbClr val="FFFDE6"/>
          </a:solidFill>
          <a:ln/>
        </p:spPr>
      </p:sp>
      <p:pic>
        <p:nvPicPr>
          <p:cNvPr id="4" name="Image 0" descr="preencoded.png">    </p:cNvPr>
          <p:cNvPicPr>
            <a:picLocks noChangeAspect="1"/>
          </p:cNvPicPr>
          <p:nvPr/>
        </p:nvPicPr>
        <p:blipFill>
          <a:blip r:embed="rId1"/>
          <a:stretch>
            <a:fillRect/>
          </a:stretch>
        </p:blipFill>
        <p:spPr>
          <a:xfrm>
            <a:off x="9144000" y="0"/>
            <a:ext cx="5486400" cy="8843963"/>
          </a:xfrm>
          <a:prstGeom prst="rect">
            <a:avLst/>
          </a:prstGeom>
        </p:spPr>
      </p:pic>
      <p:sp>
        <p:nvSpPr>
          <p:cNvPr id="5" name="Text 2"/>
          <p:cNvSpPr/>
          <p:nvPr/>
        </p:nvSpPr>
        <p:spPr>
          <a:xfrm>
            <a:off x="604837" y="475178"/>
            <a:ext cx="7934325" cy="1080135"/>
          </a:xfrm>
          <a:prstGeom prst="rect">
            <a:avLst/>
          </a:prstGeom>
          <a:noFill/>
          <a:ln/>
        </p:spPr>
        <p:txBody>
          <a:bodyPr wrap="square" rtlCol="0" anchor="t"/>
          <a:lstStyle/>
          <a:p>
            <a:pPr indent="0" marL="0">
              <a:lnSpc>
                <a:spcPts val="4253"/>
              </a:lnSpc>
              <a:buNone/>
            </a:pPr>
            <a:r>
              <a:rPr lang="en-US" sz="3402" b="1" dirty="0">
                <a:solidFill>
                  <a:srgbClr val="233939"/>
                </a:solidFill>
                <a:latin typeface="Syne" pitchFamily="34" charset="0"/>
                <a:ea typeface="Syne" pitchFamily="34" charset="-122"/>
                <a:cs typeface="Syne" pitchFamily="34" charset="-120"/>
              </a:rPr>
              <a:t>Training and Optimizing Neural Networks</a:t>
            </a:r>
            <a:endParaRPr lang="en-US" sz="3402" dirty="0"/>
          </a:p>
        </p:txBody>
      </p:sp>
      <p:sp>
        <p:nvSpPr>
          <p:cNvPr id="6" name="Text 3"/>
          <p:cNvSpPr/>
          <p:nvPr/>
        </p:nvSpPr>
        <p:spPr>
          <a:xfrm>
            <a:off x="604837" y="1814513"/>
            <a:ext cx="7934325" cy="829747"/>
          </a:xfrm>
          <a:prstGeom prst="rect">
            <a:avLst/>
          </a:prstGeom>
          <a:noFill/>
          <a:ln/>
        </p:spPr>
        <p:txBody>
          <a:bodyPr wrap="square" rtlCol="0" anchor="t"/>
          <a:lstStyle/>
          <a:p>
            <a:pPr indent="0" marL="0">
              <a:lnSpc>
                <a:spcPts val="2177"/>
              </a:lnSpc>
              <a:buNone/>
            </a:pPr>
            <a:r>
              <a:rPr lang="en-US" sz="1361" dirty="0">
                <a:solidFill>
                  <a:srgbClr val="3B4E4E"/>
                </a:solidFill>
                <a:latin typeface="Overpass" pitchFamily="34" charset="0"/>
                <a:ea typeface="Overpass" pitchFamily="34" charset="-122"/>
                <a:cs typeface="Overpass" pitchFamily="34" charset="-120"/>
              </a:rPr>
              <a:t>Training a neural network involves feeding it with data and adjusting its parameters to minimize errors in its predictions. Optimization techniques refine these parameters, improving the network's performance over time.</a:t>
            </a:r>
            <a:endParaRPr lang="en-US" sz="1361" dirty="0"/>
          </a:p>
        </p:txBody>
      </p:sp>
      <p:pic>
        <p:nvPicPr>
          <p:cNvPr id="7" name="Image 1" descr="preencoded.png">    </p:cNvPr>
          <p:cNvPicPr>
            <a:picLocks noChangeAspect="1"/>
          </p:cNvPicPr>
          <p:nvPr/>
        </p:nvPicPr>
        <p:blipFill>
          <a:blip r:embed="rId2"/>
          <a:stretch>
            <a:fillRect/>
          </a:stretch>
        </p:blipFill>
        <p:spPr>
          <a:xfrm>
            <a:off x="604837" y="2838569"/>
            <a:ext cx="864037" cy="1382554"/>
          </a:xfrm>
          <a:prstGeom prst="rect">
            <a:avLst/>
          </a:prstGeom>
        </p:spPr>
      </p:pic>
      <p:sp>
        <p:nvSpPr>
          <p:cNvPr id="8" name="Text 4"/>
          <p:cNvSpPr/>
          <p:nvPr/>
        </p:nvSpPr>
        <p:spPr>
          <a:xfrm>
            <a:off x="1728073" y="3011329"/>
            <a:ext cx="2160270" cy="269915"/>
          </a:xfrm>
          <a:prstGeom prst="rect">
            <a:avLst/>
          </a:prstGeom>
          <a:noFill/>
          <a:ln/>
        </p:spPr>
        <p:txBody>
          <a:bodyPr wrap="none" rtlCol="0" anchor="t"/>
          <a:lstStyle/>
          <a:p>
            <a:pPr algn="l" indent="0" marL="0">
              <a:lnSpc>
                <a:spcPts val="2126"/>
              </a:lnSpc>
              <a:buNone/>
            </a:pPr>
            <a:r>
              <a:rPr lang="en-US" sz="1701" b="1" dirty="0">
                <a:solidFill>
                  <a:srgbClr val="3B4E4E"/>
                </a:solidFill>
                <a:latin typeface="Syne" pitchFamily="34" charset="0"/>
                <a:ea typeface="Syne" pitchFamily="34" charset="-122"/>
                <a:cs typeface="Syne" pitchFamily="34" charset="-120"/>
              </a:rPr>
              <a:t>Data Preparation</a:t>
            </a:r>
            <a:endParaRPr lang="en-US" sz="1701" dirty="0"/>
          </a:p>
        </p:txBody>
      </p:sp>
      <p:sp>
        <p:nvSpPr>
          <p:cNvPr id="9" name="Text 5"/>
          <p:cNvSpPr/>
          <p:nvPr/>
        </p:nvSpPr>
        <p:spPr>
          <a:xfrm>
            <a:off x="1728073" y="3384828"/>
            <a:ext cx="6811089" cy="276582"/>
          </a:xfrm>
          <a:prstGeom prst="rect">
            <a:avLst/>
          </a:prstGeom>
          <a:noFill/>
          <a:ln/>
        </p:spPr>
        <p:txBody>
          <a:bodyPr wrap="none" rtlCol="0" anchor="t"/>
          <a:lstStyle/>
          <a:p>
            <a:pPr algn="l" indent="0" marL="0">
              <a:lnSpc>
                <a:spcPts val="2177"/>
              </a:lnSpc>
              <a:buNone/>
            </a:pPr>
            <a:r>
              <a:rPr lang="en-US" sz="1361" dirty="0">
                <a:solidFill>
                  <a:srgbClr val="3B4E4E"/>
                </a:solidFill>
                <a:latin typeface="Overpass" pitchFamily="34" charset="0"/>
                <a:ea typeface="Overpass" pitchFamily="34" charset="-122"/>
                <a:cs typeface="Overpass" pitchFamily="34" charset="-120"/>
              </a:rPr>
              <a:t>Prepare and preprocess the data to ensure it's in the right format for training.</a:t>
            </a:r>
            <a:endParaRPr lang="en-US" sz="1361" dirty="0"/>
          </a:p>
        </p:txBody>
      </p:sp>
      <p:pic>
        <p:nvPicPr>
          <p:cNvPr id="10" name="Image 2" descr="preencoded.png">    </p:cNvPr>
          <p:cNvPicPr>
            <a:picLocks noChangeAspect="1"/>
          </p:cNvPicPr>
          <p:nvPr/>
        </p:nvPicPr>
        <p:blipFill>
          <a:blip r:embed="rId3"/>
          <a:stretch>
            <a:fillRect/>
          </a:stretch>
        </p:blipFill>
        <p:spPr>
          <a:xfrm>
            <a:off x="604837" y="4221123"/>
            <a:ext cx="864037" cy="1382554"/>
          </a:xfrm>
          <a:prstGeom prst="rect">
            <a:avLst/>
          </a:prstGeom>
        </p:spPr>
      </p:pic>
      <p:sp>
        <p:nvSpPr>
          <p:cNvPr id="11" name="Text 6"/>
          <p:cNvSpPr/>
          <p:nvPr/>
        </p:nvSpPr>
        <p:spPr>
          <a:xfrm>
            <a:off x="1728073" y="4393883"/>
            <a:ext cx="2160270" cy="269915"/>
          </a:xfrm>
          <a:prstGeom prst="rect">
            <a:avLst/>
          </a:prstGeom>
          <a:noFill/>
          <a:ln/>
        </p:spPr>
        <p:txBody>
          <a:bodyPr wrap="none" rtlCol="0" anchor="t"/>
          <a:lstStyle/>
          <a:p>
            <a:pPr algn="l" indent="0" marL="0">
              <a:lnSpc>
                <a:spcPts val="2126"/>
              </a:lnSpc>
              <a:buNone/>
            </a:pPr>
            <a:r>
              <a:rPr lang="en-US" sz="1701" b="1" dirty="0">
                <a:solidFill>
                  <a:srgbClr val="3B4E4E"/>
                </a:solidFill>
                <a:latin typeface="Syne" pitchFamily="34" charset="0"/>
                <a:ea typeface="Syne" pitchFamily="34" charset="-122"/>
                <a:cs typeface="Syne" pitchFamily="34" charset="-120"/>
              </a:rPr>
              <a:t>Training Process</a:t>
            </a:r>
            <a:endParaRPr lang="en-US" sz="1701" dirty="0"/>
          </a:p>
        </p:txBody>
      </p:sp>
      <p:sp>
        <p:nvSpPr>
          <p:cNvPr id="12" name="Text 7"/>
          <p:cNvSpPr/>
          <p:nvPr/>
        </p:nvSpPr>
        <p:spPr>
          <a:xfrm>
            <a:off x="1728073" y="4767382"/>
            <a:ext cx="6811089" cy="276582"/>
          </a:xfrm>
          <a:prstGeom prst="rect">
            <a:avLst/>
          </a:prstGeom>
          <a:noFill/>
          <a:ln/>
        </p:spPr>
        <p:txBody>
          <a:bodyPr wrap="none" rtlCol="0" anchor="t"/>
          <a:lstStyle/>
          <a:p>
            <a:pPr algn="l" indent="0" marL="0">
              <a:lnSpc>
                <a:spcPts val="2177"/>
              </a:lnSpc>
              <a:buNone/>
            </a:pPr>
            <a:r>
              <a:rPr lang="en-US" sz="1361" dirty="0">
                <a:solidFill>
                  <a:srgbClr val="3B4E4E"/>
                </a:solidFill>
                <a:latin typeface="Overpass" pitchFamily="34" charset="0"/>
                <a:ea typeface="Overpass" pitchFamily="34" charset="-122"/>
                <a:cs typeface="Overpass" pitchFamily="34" charset="-120"/>
              </a:rPr>
              <a:t>Feed the network with data and adjust its parameters to improve its predictions.</a:t>
            </a:r>
            <a:endParaRPr lang="en-US" sz="1361" dirty="0"/>
          </a:p>
        </p:txBody>
      </p:sp>
      <p:pic>
        <p:nvPicPr>
          <p:cNvPr id="13" name="Image 3" descr="preencoded.png">    </p:cNvPr>
          <p:cNvPicPr>
            <a:picLocks noChangeAspect="1"/>
          </p:cNvPicPr>
          <p:nvPr/>
        </p:nvPicPr>
        <p:blipFill>
          <a:blip r:embed="rId4"/>
          <a:stretch>
            <a:fillRect/>
          </a:stretch>
        </p:blipFill>
        <p:spPr>
          <a:xfrm>
            <a:off x="604837" y="5603677"/>
            <a:ext cx="864037" cy="1382554"/>
          </a:xfrm>
          <a:prstGeom prst="rect">
            <a:avLst/>
          </a:prstGeom>
        </p:spPr>
      </p:pic>
      <p:sp>
        <p:nvSpPr>
          <p:cNvPr id="14" name="Text 8"/>
          <p:cNvSpPr/>
          <p:nvPr/>
        </p:nvSpPr>
        <p:spPr>
          <a:xfrm>
            <a:off x="1728073" y="5776436"/>
            <a:ext cx="2160270" cy="269915"/>
          </a:xfrm>
          <a:prstGeom prst="rect">
            <a:avLst/>
          </a:prstGeom>
          <a:noFill/>
          <a:ln/>
        </p:spPr>
        <p:txBody>
          <a:bodyPr wrap="none" rtlCol="0" anchor="t"/>
          <a:lstStyle/>
          <a:p>
            <a:pPr algn="l" indent="0" marL="0">
              <a:lnSpc>
                <a:spcPts val="2126"/>
              </a:lnSpc>
              <a:buNone/>
            </a:pPr>
            <a:r>
              <a:rPr lang="en-US" sz="1701" b="1" dirty="0">
                <a:solidFill>
                  <a:srgbClr val="3B4E4E"/>
                </a:solidFill>
                <a:latin typeface="Syne" pitchFamily="34" charset="0"/>
                <a:ea typeface="Syne" pitchFamily="34" charset="-122"/>
                <a:cs typeface="Syne" pitchFamily="34" charset="-120"/>
              </a:rPr>
              <a:t>Evaluation</a:t>
            </a:r>
            <a:endParaRPr lang="en-US" sz="1701" dirty="0"/>
          </a:p>
        </p:txBody>
      </p:sp>
      <p:sp>
        <p:nvSpPr>
          <p:cNvPr id="15" name="Text 9"/>
          <p:cNvSpPr/>
          <p:nvPr/>
        </p:nvSpPr>
        <p:spPr>
          <a:xfrm>
            <a:off x="1728073" y="6149935"/>
            <a:ext cx="6811089" cy="276582"/>
          </a:xfrm>
          <a:prstGeom prst="rect">
            <a:avLst/>
          </a:prstGeom>
          <a:noFill/>
          <a:ln/>
        </p:spPr>
        <p:txBody>
          <a:bodyPr wrap="none" rtlCol="0" anchor="t"/>
          <a:lstStyle/>
          <a:p>
            <a:pPr algn="l" indent="0" marL="0">
              <a:lnSpc>
                <a:spcPts val="2177"/>
              </a:lnSpc>
              <a:buNone/>
            </a:pPr>
            <a:r>
              <a:rPr lang="en-US" sz="1361" dirty="0">
                <a:solidFill>
                  <a:srgbClr val="3B4E4E"/>
                </a:solidFill>
                <a:latin typeface="Overpass" pitchFamily="34" charset="0"/>
                <a:ea typeface="Overpass" pitchFamily="34" charset="-122"/>
                <a:cs typeface="Overpass" pitchFamily="34" charset="-120"/>
              </a:rPr>
              <a:t>Evaluate the network's performance on unseen data to assess its generalization ability.</a:t>
            </a:r>
            <a:endParaRPr lang="en-US" sz="1361" dirty="0"/>
          </a:p>
        </p:txBody>
      </p:sp>
      <p:pic>
        <p:nvPicPr>
          <p:cNvPr id="16" name="Image 4" descr="preencoded.png">    </p:cNvPr>
          <p:cNvPicPr>
            <a:picLocks noChangeAspect="1"/>
          </p:cNvPicPr>
          <p:nvPr/>
        </p:nvPicPr>
        <p:blipFill>
          <a:blip r:embed="rId5"/>
          <a:stretch>
            <a:fillRect/>
          </a:stretch>
        </p:blipFill>
        <p:spPr>
          <a:xfrm>
            <a:off x="604837" y="6986230"/>
            <a:ext cx="864037" cy="1382554"/>
          </a:xfrm>
          <a:prstGeom prst="rect">
            <a:avLst/>
          </a:prstGeom>
        </p:spPr>
      </p:pic>
      <p:sp>
        <p:nvSpPr>
          <p:cNvPr id="17" name="Text 10"/>
          <p:cNvSpPr/>
          <p:nvPr/>
        </p:nvSpPr>
        <p:spPr>
          <a:xfrm>
            <a:off x="1728073" y="7158990"/>
            <a:ext cx="2160270" cy="269915"/>
          </a:xfrm>
          <a:prstGeom prst="rect">
            <a:avLst/>
          </a:prstGeom>
          <a:noFill/>
          <a:ln/>
        </p:spPr>
        <p:txBody>
          <a:bodyPr wrap="none" rtlCol="0" anchor="t"/>
          <a:lstStyle/>
          <a:p>
            <a:pPr algn="l" indent="0" marL="0">
              <a:lnSpc>
                <a:spcPts val="2126"/>
              </a:lnSpc>
              <a:buNone/>
            </a:pPr>
            <a:r>
              <a:rPr lang="en-US" sz="1701" b="1" dirty="0">
                <a:solidFill>
                  <a:srgbClr val="3B4E4E"/>
                </a:solidFill>
                <a:latin typeface="Syne" pitchFamily="34" charset="0"/>
                <a:ea typeface="Syne" pitchFamily="34" charset="-122"/>
                <a:cs typeface="Syne" pitchFamily="34" charset="-120"/>
              </a:rPr>
              <a:t>Optimization</a:t>
            </a:r>
            <a:endParaRPr lang="en-US" sz="1701" dirty="0"/>
          </a:p>
        </p:txBody>
      </p:sp>
      <p:sp>
        <p:nvSpPr>
          <p:cNvPr id="18" name="Text 11"/>
          <p:cNvSpPr/>
          <p:nvPr/>
        </p:nvSpPr>
        <p:spPr>
          <a:xfrm>
            <a:off x="1728073" y="7532489"/>
            <a:ext cx="6811089" cy="553164"/>
          </a:xfrm>
          <a:prstGeom prst="rect">
            <a:avLst/>
          </a:prstGeom>
          <a:noFill/>
          <a:ln/>
        </p:spPr>
        <p:txBody>
          <a:bodyPr wrap="square" rtlCol="0" anchor="t"/>
          <a:lstStyle/>
          <a:p>
            <a:pPr algn="l" indent="0" marL="0">
              <a:lnSpc>
                <a:spcPts val="2177"/>
              </a:lnSpc>
              <a:buNone/>
            </a:pPr>
            <a:r>
              <a:rPr lang="en-US" sz="1361" dirty="0">
                <a:solidFill>
                  <a:srgbClr val="3B4E4E"/>
                </a:solidFill>
                <a:latin typeface="Overpass" pitchFamily="34" charset="0"/>
                <a:ea typeface="Overpass" pitchFamily="34" charset="-122"/>
                <a:cs typeface="Overpass" pitchFamily="34" charset="-120"/>
              </a:rPr>
              <a:t>Refine the parameters using optimization algorithms to improve the network's performance.</a:t>
            </a:r>
            <a:endParaRPr lang="en-US" sz="1361" dirty="0"/>
          </a:p>
        </p:txBody>
      </p:sp>
      <p:pic>
        <p:nvPicPr>
          <p:cNvPr id="19"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10454402"/>
          </a:xfrm>
          <a:prstGeom prst="rect">
            <a:avLst/>
          </a:prstGeom>
          <a:solidFill>
            <a:srgbClr val="FFFDE6"/>
          </a:solidFill>
          <a:ln/>
        </p:spPr>
      </p:sp>
      <p:pic>
        <p:nvPicPr>
          <p:cNvPr id="4" name="Image 0" descr="preencoded.png">    </p:cNvPr>
          <p:cNvPicPr>
            <a:picLocks noChangeAspect="1"/>
          </p:cNvPicPr>
          <p:nvPr/>
        </p:nvPicPr>
        <p:blipFill>
          <a:blip r:embed="rId1"/>
          <a:stretch>
            <a:fillRect/>
          </a:stretch>
        </p:blipFill>
        <p:spPr>
          <a:xfrm>
            <a:off x="0" y="0"/>
            <a:ext cx="5486400" cy="10454402"/>
          </a:xfrm>
          <a:prstGeom prst="rect">
            <a:avLst/>
          </a:prstGeom>
        </p:spPr>
      </p:pic>
      <p:sp>
        <p:nvSpPr>
          <p:cNvPr id="5" name="Text 2"/>
          <p:cNvSpPr/>
          <p:nvPr/>
        </p:nvSpPr>
        <p:spPr>
          <a:xfrm>
            <a:off x="6091238" y="475178"/>
            <a:ext cx="7627144" cy="540068"/>
          </a:xfrm>
          <a:prstGeom prst="rect">
            <a:avLst/>
          </a:prstGeom>
          <a:noFill/>
          <a:ln/>
        </p:spPr>
        <p:txBody>
          <a:bodyPr wrap="none" rtlCol="0" anchor="t"/>
          <a:lstStyle/>
          <a:p>
            <a:pPr indent="0" marL="0">
              <a:lnSpc>
                <a:spcPts val="4253"/>
              </a:lnSpc>
              <a:buNone/>
            </a:pPr>
            <a:r>
              <a:rPr lang="en-US" sz="3402" b="1" dirty="0">
                <a:solidFill>
                  <a:srgbClr val="233939"/>
                </a:solidFill>
                <a:latin typeface="Syne" pitchFamily="34" charset="0"/>
                <a:ea typeface="Syne" pitchFamily="34" charset="-122"/>
                <a:cs typeface="Syne" pitchFamily="34" charset="-120"/>
              </a:rPr>
              <a:t>Applications of Neural Networks</a:t>
            </a:r>
            <a:endParaRPr lang="en-US" sz="3402" dirty="0"/>
          </a:p>
        </p:txBody>
      </p:sp>
      <p:sp>
        <p:nvSpPr>
          <p:cNvPr id="6" name="Text 3"/>
          <p:cNvSpPr/>
          <p:nvPr/>
        </p:nvSpPr>
        <p:spPr>
          <a:xfrm>
            <a:off x="6091238" y="1274445"/>
            <a:ext cx="7934325" cy="829747"/>
          </a:xfrm>
          <a:prstGeom prst="rect">
            <a:avLst/>
          </a:prstGeom>
          <a:noFill/>
          <a:ln/>
        </p:spPr>
        <p:txBody>
          <a:bodyPr wrap="square" rtlCol="0" anchor="t"/>
          <a:lstStyle/>
          <a:p>
            <a:pPr indent="0" marL="0">
              <a:lnSpc>
                <a:spcPts val="2177"/>
              </a:lnSpc>
              <a:buNone/>
            </a:pPr>
            <a:r>
              <a:rPr lang="en-US" sz="1361" dirty="0">
                <a:solidFill>
                  <a:srgbClr val="3B4E4E"/>
                </a:solidFill>
                <a:latin typeface="Overpass" pitchFamily="34" charset="0"/>
                <a:ea typeface="Overpass" pitchFamily="34" charset="-122"/>
                <a:cs typeface="Overpass" pitchFamily="34" charset="-120"/>
              </a:rPr>
              <a:t>Neural networks have revolutionized various fields, enabling computers to perform tasks that were once considered exclusive to human intelligence. Their applications span diverse domains, from image recognition and language translation to self-driving cars and medical diagnostics.</a:t>
            </a:r>
            <a:endParaRPr lang="en-US" sz="1361" dirty="0"/>
          </a:p>
        </p:txBody>
      </p:sp>
      <p:pic>
        <p:nvPicPr>
          <p:cNvPr id="7" name="Image 1" descr="preencoded.png">    </p:cNvPr>
          <p:cNvPicPr>
            <a:picLocks noChangeAspect="1"/>
          </p:cNvPicPr>
          <p:nvPr/>
        </p:nvPicPr>
        <p:blipFill>
          <a:blip r:embed="rId2"/>
          <a:stretch>
            <a:fillRect/>
          </a:stretch>
        </p:blipFill>
        <p:spPr>
          <a:xfrm>
            <a:off x="6091238" y="2298502"/>
            <a:ext cx="431959" cy="431959"/>
          </a:xfrm>
          <a:prstGeom prst="rect">
            <a:avLst/>
          </a:prstGeom>
        </p:spPr>
      </p:pic>
      <p:sp>
        <p:nvSpPr>
          <p:cNvPr id="8" name="Text 4"/>
          <p:cNvSpPr/>
          <p:nvPr/>
        </p:nvSpPr>
        <p:spPr>
          <a:xfrm>
            <a:off x="6091238" y="2903220"/>
            <a:ext cx="2241233" cy="269915"/>
          </a:xfrm>
          <a:prstGeom prst="rect">
            <a:avLst/>
          </a:prstGeom>
          <a:noFill/>
          <a:ln/>
        </p:spPr>
        <p:txBody>
          <a:bodyPr wrap="none" rtlCol="0" anchor="t"/>
          <a:lstStyle/>
          <a:p>
            <a:pPr algn="l" indent="0" marL="0">
              <a:lnSpc>
                <a:spcPts val="2126"/>
              </a:lnSpc>
              <a:buNone/>
            </a:pPr>
            <a:r>
              <a:rPr lang="en-US" sz="1701" b="1" dirty="0">
                <a:solidFill>
                  <a:srgbClr val="3B4E4E"/>
                </a:solidFill>
                <a:latin typeface="Syne" pitchFamily="34" charset="0"/>
                <a:ea typeface="Syne" pitchFamily="34" charset="-122"/>
                <a:cs typeface="Syne" pitchFamily="34" charset="-120"/>
              </a:rPr>
              <a:t>Image Recognition</a:t>
            </a:r>
            <a:endParaRPr lang="en-US" sz="1701" dirty="0"/>
          </a:p>
        </p:txBody>
      </p:sp>
      <p:sp>
        <p:nvSpPr>
          <p:cNvPr id="9" name="Text 5"/>
          <p:cNvSpPr/>
          <p:nvPr/>
        </p:nvSpPr>
        <p:spPr>
          <a:xfrm>
            <a:off x="6091238" y="3276719"/>
            <a:ext cx="7934325" cy="553164"/>
          </a:xfrm>
          <a:prstGeom prst="rect">
            <a:avLst/>
          </a:prstGeom>
          <a:noFill/>
          <a:ln/>
        </p:spPr>
        <p:txBody>
          <a:bodyPr wrap="square" rtlCol="0" anchor="t"/>
          <a:lstStyle/>
          <a:p>
            <a:pPr algn="l" indent="0" marL="0">
              <a:lnSpc>
                <a:spcPts val="2177"/>
              </a:lnSpc>
              <a:buNone/>
            </a:pPr>
            <a:r>
              <a:rPr lang="en-US" sz="1361" dirty="0">
                <a:solidFill>
                  <a:srgbClr val="3B4E4E"/>
                </a:solidFill>
                <a:latin typeface="Overpass" pitchFamily="34" charset="0"/>
                <a:ea typeface="Overpass" pitchFamily="34" charset="-122"/>
                <a:cs typeface="Overpass" pitchFamily="34" charset="-120"/>
              </a:rPr>
              <a:t>Neural networks can identify objects, faces, and scenes in images, enabling applications such as facial recognition and medical image analysis.</a:t>
            </a:r>
            <a:endParaRPr lang="en-US" sz="1361" dirty="0"/>
          </a:p>
        </p:txBody>
      </p:sp>
      <p:pic>
        <p:nvPicPr>
          <p:cNvPr id="10" name="Image 2" descr="preencoded.png">    </p:cNvPr>
          <p:cNvPicPr>
            <a:picLocks noChangeAspect="1"/>
          </p:cNvPicPr>
          <p:nvPr/>
        </p:nvPicPr>
        <p:blipFill>
          <a:blip r:embed="rId3"/>
          <a:stretch>
            <a:fillRect/>
          </a:stretch>
        </p:blipFill>
        <p:spPr>
          <a:xfrm>
            <a:off x="6091238" y="4348282"/>
            <a:ext cx="431959" cy="431959"/>
          </a:xfrm>
          <a:prstGeom prst="rect">
            <a:avLst/>
          </a:prstGeom>
        </p:spPr>
      </p:pic>
      <p:sp>
        <p:nvSpPr>
          <p:cNvPr id="11" name="Text 6"/>
          <p:cNvSpPr/>
          <p:nvPr/>
        </p:nvSpPr>
        <p:spPr>
          <a:xfrm>
            <a:off x="6091238" y="4953000"/>
            <a:ext cx="3488293" cy="269915"/>
          </a:xfrm>
          <a:prstGeom prst="rect">
            <a:avLst/>
          </a:prstGeom>
          <a:noFill/>
          <a:ln/>
        </p:spPr>
        <p:txBody>
          <a:bodyPr wrap="none" rtlCol="0" anchor="t"/>
          <a:lstStyle/>
          <a:p>
            <a:pPr algn="l" indent="0" marL="0">
              <a:lnSpc>
                <a:spcPts val="2126"/>
              </a:lnSpc>
              <a:buNone/>
            </a:pPr>
            <a:r>
              <a:rPr lang="en-US" sz="1701" b="1" dirty="0">
                <a:solidFill>
                  <a:srgbClr val="3B4E4E"/>
                </a:solidFill>
                <a:latin typeface="Syne" pitchFamily="34" charset="0"/>
                <a:ea typeface="Syne" pitchFamily="34" charset="-122"/>
                <a:cs typeface="Syne" pitchFamily="34" charset="-120"/>
              </a:rPr>
              <a:t>Natural Language Processing</a:t>
            </a:r>
            <a:endParaRPr lang="en-US" sz="1701" dirty="0"/>
          </a:p>
        </p:txBody>
      </p:sp>
      <p:sp>
        <p:nvSpPr>
          <p:cNvPr id="12" name="Text 7"/>
          <p:cNvSpPr/>
          <p:nvPr/>
        </p:nvSpPr>
        <p:spPr>
          <a:xfrm>
            <a:off x="6091238" y="5326499"/>
            <a:ext cx="7934325" cy="553164"/>
          </a:xfrm>
          <a:prstGeom prst="rect">
            <a:avLst/>
          </a:prstGeom>
          <a:noFill/>
          <a:ln/>
        </p:spPr>
        <p:txBody>
          <a:bodyPr wrap="square" rtlCol="0" anchor="t"/>
          <a:lstStyle/>
          <a:p>
            <a:pPr algn="l" indent="0" marL="0">
              <a:lnSpc>
                <a:spcPts val="2177"/>
              </a:lnSpc>
              <a:buNone/>
            </a:pPr>
            <a:r>
              <a:rPr lang="en-US" sz="1361" dirty="0">
                <a:solidFill>
                  <a:srgbClr val="3B4E4E"/>
                </a:solidFill>
                <a:latin typeface="Overpass" pitchFamily="34" charset="0"/>
                <a:ea typeface="Overpass" pitchFamily="34" charset="-122"/>
                <a:cs typeface="Overpass" pitchFamily="34" charset="-120"/>
              </a:rPr>
              <a:t>Neural networks can understand and generate human language, enabling applications such as machine translation, text summarization, and chatbots.</a:t>
            </a:r>
            <a:endParaRPr lang="en-US" sz="1361" dirty="0"/>
          </a:p>
        </p:txBody>
      </p:sp>
      <p:pic>
        <p:nvPicPr>
          <p:cNvPr id="13" name="Image 3" descr="preencoded.png">    </p:cNvPr>
          <p:cNvPicPr>
            <a:picLocks noChangeAspect="1"/>
          </p:cNvPicPr>
          <p:nvPr/>
        </p:nvPicPr>
        <p:blipFill>
          <a:blip r:embed="rId4"/>
          <a:stretch>
            <a:fillRect/>
          </a:stretch>
        </p:blipFill>
        <p:spPr>
          <a:xfrm>
            <a:off x="6091238" y="6398062"/>
            <a:ext cx="431959" cy="431959"/>
          </a:xfrm>
          <a:prstGeom prst="rect">
            <a:avLst/>
          </a:prstGeom>
        </p:spPr>
      </p:pic>
      <p:sp>
        <p:nvSpPr>
          <p:cNvPr id="14" name="Text 8"/>
          <p:cNvSpPr/>
          <p:nvPr/>
        </p:nvSpPr>
        <p:spPr>
          <a:xfrm>
            <a:off x="6091238" y="7002780"/>
            <a:ext cx="2160270" cy="269915"/>
          </a:xfrm>
          <a:prstGeom prst="rect">
            <a:avLst/>
          </a:prstGeom>
          <a:noFill/>
          <a:ln/>
        </p:spPr>
        <p:txBody>
          <a:bodyPr wrap="none" rtlCol="0" anchor="t"/>
          <a:lstStyle/>
          <a:p>
            <a:pPr algn="l" indent="0" marL="0">
              <a:lnSpc>
                <a:spcPts val="2126"/>
              </a:lnSpc>
              <a:buNone/>
            </a:pPr>
            <a:r>
              <a:rPr lang="en-US" sz="1701" b="1" dirty="0">
                <a:solidFill>
                  <a:srgbClr val="3B4E4E"/>
                </a:solidFill>
                <a:latin typeface="Syne" pitchFamily="34" charset="0"/>
                <a:ea typeface="Syne" pitchFamily="34" charset="-122"/>
                <a:cs typeface="Syne" pitchFamily="34" charset="-120"/>
              </a:rPr>
              <a:t>Self-Driving Cars</a:t>
            </a:r>
            <a:endParaRPr lang="en-US" sz="1701" dirty="0"/>
          </a:p>
        </p:txBody>
      </p:sp>
      <p:sp>
        <p:nvSpPr>
          <p:cNvPr id="15" name="Text 9"/>
          <p:cNvSpPr/>
          <p:nvPr/>
        </p:nvSpPr>
        <p:spPr>
          <a:xfrm>
            <a:off x="6091238" y="7376279"/>
            <a:ext cx="7934325" cy="553164"/>
          </a:xfrm>
          <a:prstGeom prst="rect">
            <a:avLst/>
          </a:prstGeom>
          <a:noFill/>
          <a:ln/>
        </p:spPr>
        <p:txBody>
          <a:bodyPr wrap="square" rtlCol="0" anchor="t"/>
          <a:lstStyle/>
          <a:p>
            <a:pPr algn="l" indent="0" marL="0">
              <a:lnSpc>
                <a:spcPts val="2177"/>
              </a:lnSpc>
              <a:buNone/>
            </a:pPr>
            <a:r>
              <a:rPr lang="en-US" sz="1361" dirty="0">
                <a:solidFill>
                  <a:srgbClr val="3B4E4E"/>
                </a:solidFill>
                <a:latin typeface="Overpass" pitchFamily="34" charset="0"/>
                <a:ea typeface="Overpass" pitchFamily="34" charset="-122"/>
                <a:cs typeface="Overpass" pitchFamily="34" charset="-120"/>
              </a:rPr>
              <a:t>Neural networks are used in self-driving cars to perceive the environment, make decisions, and control the vehicle.</a:t>
            </a:r>
            <a:endParaRPr lang="en-US" sz="1361" dirty="0"/>
          </a:p>
        </p:txBody>
      </p:sp>
      <p:pic>
        <p:nvPicPr>
          <p:cNvPr id="16" name="Image 4" descr="preencoded.png">    </p:cNvPr>
          <p:cNvPicPr>
            <a:picLocks noChangeAspect="1"/>
          </p:cNvPicPr>
          <p:nvPr/>
        </p:nvPicPr>
        <p:blipFill>
          <a:blip r:embed="rId5"/>
          <a:stretch>
            <a:fillRect/>
          </a:stretch>
        </p:blipFill>
        <p:spPr>
          <a:xfrm>
            <a:off x="6091238" y="8447842"/>
            <a:ext cx="431959" cy="431959"/>
          </a:xfrm>
          <a:prstGeom prst="rect">
            <a:avLst/>
          </a:prstGeom>
        </p:spPr>
      </p:pic>
      <p:sp>
        <p:nvSpPr>
          <p:cNvPr id="17" name="Text 10"/>
          <p:cNvSpPr/>
          <p:nvPr/>
        </p:nvSpPr>
        <p:spPr>
          <a:xfrm>
            <a:off x="6091238" y="9052560"/>
            <a:ext cx="2169557" cy="269915"/>
          </a:xfrm>
          <a:prstGeom prst="rect">
            <a:avLst/>
          </a:prstGeom>
          <a:noFill/>
          <a:ln/>
        </p:spPr>
        <p:txBody>
          <a:bodyPr wrap="none" rtlCol="0" anchor="t"/>
          <a:lstStyle/>
          <a:p>
            <a:pPr algn="l" indent="0" marL="0">
              <a:lnSpc>
                <a:spcPts val="2126"/>
              </a:lnSpc>
              <a:buNone/>
            </a:pPr>
            <a:r>
              <a:rPr lang="en-US" sz="1701" b="1" dirty="0">
                <a:solidFill>
                  <a:srgbClr val="3B4E4E"/>
                </a:solidFill>
                <a:latin typeface="Syne" pitchFamily="34" charset="0"/>
                <a:ea typeface="Syne" pitchFamily="34" charset="-122"/>
                <a:cs typeface="Syne" pitchFamily="34" charset="-120"/>
              </a:rPr>
              <a:t>Medical Diagnosis</a:t>
            </a:r>
            <a:endParaRPr lang="en-US" sz="1701" dirty="0"/>
          </a:p>
        </p:txBody>
      </p:sp>
      <p:sp>
        <p:nvSpPr>
          <p:cNvPr id="18" name="Text 11"/>
          <p:cNvSpPr/>
          <p:nvPr/>
        </p:nvSpPr>
        <p:spPr>
          <a:xfrm>
            <a:off x="6091238" y="9426059"/>
            <a:ext cx="7934325" cy="553164"/>
          </a:xfrm>
          <a:prstGeom prst="rect">
            <a:avLst/>
          </a:prstGeom>
          <a:noFill/>
          <a:ln/>
        </p:spPr>
        <p:txBody>
          <a:bodyPr wrap="square" rtlCol="0" anchor="t"/>
          <a:lstStyle/>
          <a:p>
            <a:pPr algn="l" indent="0" marL="0">
              <a:lnSpc>
                <a:spcPts val="2177"/>
              </a:lnSpc>
              <a:buNone/>
            </a:pPr>
            <a:r>
              <a:rPr lang="en-US" sz="1361" dirty="0">
                <a:solidFill>
                  <a:srgbClr val="3B4E4E"/>
                </a:solidFill>
                <a:latin typeface="Overpass" pitchFamily="34" charset="0"/>
                <a:ea typeface="Overpass" pitchFamily="34" charset="-122"/>
                <a:cs typeface="Overpass" pitchFamily="34" charset="-120"/>
              </a:rPr>
              <a:t>Neural networks can analyze medical images, diagnose diseases, and predict patient outcomes, assisting doctors in providing better care.</a:t>
            </a:r>
            <a:endParaRPr lang="en-US" sz="1361" dirty="0"/>
          </a:p>
        </p:txBody>
      </p:sp>
      <p:pic>
        <p:nvPicPr>
          <p:cNvPr id="19"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04837" y="1122045"/>
            <a:ext cx="7474625" cy="540068"/>
          </a:xfrm>
          <a:prstGeom prst="rect">
            <a:avLst/>
          </a:prstGeom>
          <a:noFill/>
          <a:ln/>
        </p:spPr>
        <p:txBody>
          <a:bodyPr wrap="none" rtlCol="0" anchor="t"/>
          <a:lstStyle/>
          <a:p>
            <a:pPr indent="0" marL="0">
              <a:lnSpc>
                <a:spcPts val="4253"/>
              </a:lnSpc>
              <a:buNone/>
            </a:pPr>
            <a:r>
              <a:rPr lang="en-US" sz="3402" b="1" dirty="0">
                <a:solidFill>
                  <a:srgbClr val="233939"/>
                </a:solidFill>
                <a:latin typeface="Syne" pitchFamily="34" charset="0"/>
                <a:ea typeface="Syne" pitchFamily="34" charset="-122"/>
                <a:cs typeface="Syne" pitchFamily="34" charset="-120"/>
              </a:rPr>
              <a:t>Conclusion and Key Takeaways</a:t>
            </a:r>
            <a:endParaRPr lang="en-US" sz="3402" dirty="0"/>
          </a:p>
        </p:txBody>
      </p:sp>
      <p:sp>
        <p:nvSpPr>
          <p:cNvPr id="6" name="Text 3"/>
          <p:cNvSpPr/>
          <p:nvPr/>
        </p:nvSpPr>
        <p:spPr>
          <a:xfrm>
            <a:off x="604837" y="1921312"/>
            <a:ext cx="7934325" cy="829747"/>
          </a:xfrm>
          <a:prstGeom prst="rect">
            <a:avLst/>
          </a:prstGeom>
          <a:noFill/>
          <a:ln/>
        </p:spPr>
        <p:txBody>
          <a:bodyPr wrap="square" rtlCol="0" anchor="t"/>
          <a:lstStyle/>
          <a:p>
            <a:pPr indent="0" marL="0">
              <a:lnSpc>
                <a:spcPts val="2177"/>
              </a:lnSpc>
              <a:buNone/>
            </a:pPr>
            <a:r>
              <a:rPr lang="en-US" sz="1361" dirty="0">
                <a:solidFill>
                  <a:srgbClr val="3B4E4E"/>
                </a:solidFill>
                <a:latin typeface="Overpass" pitchFamily="34" charset="0"/>
                <a:ea typeface="Overpass" pitchFamily="34" charset="-122"/>
                <a:cs typeface="Overpass" pitchFamily="34" charset="-120"/>
              </a:rPr>
              <a:t>Neural networks are transformative technologies with the potential to revolutionize numerous industries. Understanding their fundamental components, training methods, and applications is crucial for navigating the rapidly evolving world of artificial intelligence.</a:t>
            </a:r>
            <a:endParaRPr lang="en-US" sz="1361" dirty="0"/>
          </a:p>
        </p:txBody>
      </p:sp>
      <p:sp>
        <p:nvSpPr>
          <p:cNvPr id="7" name="Shape 4"/>
          <p:cNvSpPr/>
          <p:nvPr/>
        </p:nvSpPr>
        <p:spPr>
          <a:xfrm>
            <a:off x="669667" y="3139678"/>
            <a:ext cx="388739" cy="388739"/>
          </a:xfrm>
          <a:prstGeom prst="roundRect">
            <a:avLst>
              <a:gd name="adj" fmla="val 18672"/>
            </a:avLst>
          </a:prstGeom>
          <a:solidFill>
            <a:srgbClr val="DDEEE6"/>
          </a:solidFill>
          <a:ln w="7620">
            <a:solidFill>
              <a:srgbClr val="C3D4CC"/>
            </a:solidFill>
            <a:prstDash val="solid"/>
          </a:ln>
        </p:spPr>
      </p:sp>
      <p:sp>
        <p:nvSpPr>
          <p:cNvPr id="8" name="Text 5"/>
          <p:cNvSpPr/>
          <p:nvPr/>
        </p:nvSpPr>
        <p:spPr>
          <a:xfrm>
            <a:off x="813375" y="3204448"/>
            <a:ext cx="101203" cy="259199"/>
          </a:xfrm>
          <a:prstGeom prst="rect">
            <a:avLst/>
          </a:prstGeom>
          <a:noFill/>
          <a:ln/>
        </p:spPr>
        <p:txBody>
          <a:bodyPr wrap="none" rtlCol="0" anchor="t"/>
          <a:lstStyle/>
          <a:p>
            <a:pPr algn="ctr" indent="0" marL="0">
              <a:lnSpc>
                <a:spcPts val="2041"/>
              </a:lnSpc>
              <a:buNone/>
            </a:pPr>
            <a:r>
              <a:rPr lang="en-US" sz="2041" b="1" dirty="0">
                <a:solidFill>
                  <a:srgbClr val="3B4E4E"/>
                </a:solidFill>
                <a:latin typeface="Syne" pitchFamily="34" charset="0"/>
                <a:ea typeface="Syne" pitchFamily="34" charset="-122"/>
                <a:cs typeface="Syne" pitchFamily="34" charset="-120"/>
              </a:rPr>
              <a:t>1</a:t>
            </a:r>
            <a:endParaRPr lang="en-US" sz="2041" dirty="0"/>
          </a:p>
        </p:txBody>
      </p:sp>
      <p:sp>
        <p:nvSpPr>
          <p:cNvPr id="9" name="Text 6"/>
          <p:cNvSpPr/>
          <p:nvPr/>
        </p:nvSpPr>
        <p:spPr>
          <a:xfrm>
            <a:off x="1814513" y="3118128"/>
            <a:ext cx="2700218" cy="269915"/>
          </a:xfrm>
          <a:prstGeom prst="rect">
            <a:avLst/>
          </a:prstGeom>
          <a:noFill/>
          <a:ln/>
        </p:spPr>
        <p:txBody>
          <a:bodyPr wrap="none" rtlCol="0" anchor="t"/>
          <a:lstStyle/>
          <a:p>
            <a:pPr algn="l" indent="0" marL="0">
              <a:lnSpc>
                <a:spcPts val="2126"/>
              </a:lnSpc>
              <a:buNone/>
            </a:pPr>
            <a:r>
              <a:rPr lang="en-US" sz="1701" b="1" dirty="0">
                <a:solidFill>
                  <a:srgbClr val="3B4E4E"/>
                </a:solidFill>
                <a:latin typeface="Syne" pitchFamily="34" charset="0"/>
                <a:ea typeface="Syne" pitchFamily="34" charset="-122"/>
                <a:cs typeface="Syne" pitchFamily="34" charset="-120"/>
              </a:rPr>
              <a:t>Power of Computation</a:t>
            </a:r>
            <a:endParaRPr lang="en-US" sz="1701" dirty="0"/>
          </a:p>
        </p:txBody>
      </p:sp>
      <p:sp>
        <p:nvSpPr>
          <p:cNvPr id="10" name="Text 7"/>
          <p:cNvSpPr/>
          <p:nvPr/>
        </p:nvSpPr>
        <p:spPr>
          <a:xfrm>
            <a:off x="1814513" y="3491627"/>
            <a:ext cx="6724650" cy="553164"/>
          </a:xfrm>
          <a:prstGeom prst="rect">
            <a:avLst/>
          </a:prstGeom>
          <a:noFill/>
          <a:ln/>
        </p:spPr>
        <p:txBody>
          <a:bodyPr wrap="square" rtlCol="0" anchor="t"/>
          <a:lstStyle/>
          <a:p>
            <a:pPr algn="l" indent="0" marL="0">
              <a:lnSpc>
                <a:spcPts val="2177"/>
              </a:lnSpc>
              <a:buNone/>
            </a:pPr>
            <a:r>
              <a:rPr lang="en-US" sz="1361" dirty="0">
                <a:solidFill>
                  <a:srgbClr val="3B4E4E"/>
                </a:solidFill>
                <a:latin typeface="Overpass" pitchFamily="34" charset="0"/>
                <a:ea typeface="Overpass" pitchFamily="34" charset="-122"/>
                <a:cs typeface="Overpass" pitchFamily="34" charset="-120"/>
              </a:rPr>
              <a:t>Neural networks harness the power of computation to mimic the human brain's ability to learn and make decisions.</a:t>
            </a:r>
            <a:endParaRPr lang="en-US" sz="1361" dirty="0"/>
          </a:p>
        </p:txBody>
      </p:sp>
      <p:sp>
        <p:nvSpPr>
          <p:cNvPr id="11" name="Shape 8"/>
          <p:cNvSpPr/>
          <p:nvPr/>
        </p:nvSpPr>
        <p:spPr>
          <a:xfrm>
            <a:off x="669667" y="4584621"/>
            <a:ext cx="388739" cy="388739"/>
          </a:xfrm>
          <a:prstGeom prst="roundRect">
            <a:avLst>
              <a:gd name="adj" fmla="val 18672"/>
            </a:avLst>
          </a:prstGeom>
          <a:solidFill>
            <a:srgbClr val="DDEEE6"/>
          </a:solidFill>
          <a:ln w="7620">
            <a:solidFill>
              <a:srgbClr val="C3D4CC"/>
            </a:solidFill>
            <a:prstDash val="solid"/>
          </a:ln>
        </p:spPr>
      </p:sp>
      <p:sp>
        <p:nvSpPr>
          <p:cNvPr id="12" name="Text 9"/>
          <p:cNvSpPr/>
          <p:nvPr/>
        </p:nvSpPr>
        <p:spPr>
          <a:xfrm>
            <a:off x="783134" y="4649391"/>
            <a:ext cx="161806" cy="259199"/>
          </a:xfrm>
          <a:prstGeom prst="rect">
            <a:avLst/>
          </a:prstGeom>
          <a:noFill/>
          <a:ln/>
        </p:spPr>
        <p:txBody>
          <a:bodyPr wrap="none" rtlCol="0" anchor="t"/>
          <a:lstStyle/>
          <a:p>
            <a:pPr algn="ctr" indent="0" marL="0">
              <a:lnSpc>
                <a:spcPts val="2041"/>
              </a:lnSpc>
              <a:buNone/>
            </a:pPr>
            <a:r>
              <a:rPr lang="en-US" sz="2041" b="1" dirty="0">
                <a:solidFill>
                  <a:srgbClr val="3B4E4E"/>
                </a:solidFill>
                <a:latin typeface="Syne" pitchFamily="34" charset="0"/>
                <a:ea typeface="Syne" pitchFamily="34" charset="-122"/>
                <a:cs typeface="Syne" pitchFamily="34" charset="-120"/>
              </a:rPr>
              <a:t>2</a:t>
            </a:r>
            <a:endParaRPr lang="en-US" sz="2041" dirty="0"/>
          </a:p>
        </p:txBody>
      </p:sp>
      <p:sp>
        <p:nvSpPr>
          <p:cNvPr id="13" name="Text 10"/>
          <p:cNvSpPr/>
          <p:nvPr/>
        </p:nvSpPr>
        <p:spPr>
          <a:xfrm>
            <a:off x="1814513" y="4563070"/>
            <a:ext cx="2551867" cy="269915"/>
          </a:xfrm>
          <a:prstGeom prst="rect">
            <a:avLst/>
          </a:prstGeom>
          <a:noFill/>
          <a:ln/>
        </p:spPr>
        <p:txBody>
          <a:bodyPr wrap="none" rtlCol="0" anchor="t"/>
          <a:lstStyle/>
          <a:p>
            <a:pPr algn="l" indent="0" marL="0">
              <a:lnSpc>
                <a:spcPts val="2126"/>
              </a:lnSpc>
              <a:buNone/>
            </a:pPr>
            <a:r>
              <a:rPr lang="en-US" sz="1701" b="1" dirty="0">
                <a:solidFill>
                  <a:srgbClr val="3B4E4E"/>
                </a:solidFill>
                <a:latin typeface="Syne" pitchFamily="34" charset="0"/>
                <a:ea typeface="Syne" pitchFamily="34" charset="-122"/>
                <a:cs typeface="Syne" pitchFamily="34" charset="-120"/>
              </a:rPr>
              <a:t>Versatile Applications</a:t>
            </a:r>
            <a:endParaRPr lang="en-US" sz="1701" dirty="0"/>
          </a:p>
        </p:txBody>
      </p:sp>
      <p:sp>
        <p:nvSpPr>
          <p:cNvPr id="14" name="Text 11"/>
          <p:cNvSpPr/>
          <p:nvPr/>
        </p:nvSpPr>
        <p:spPr>
          <a:xfrm>
            <a:off x="1814513" y="4936569"/>
            <a:ext cx="6724650" cy="553164"/>
          </a:xfrm>
          <a:prstGeom prst="rect">
            <a:avLst/>
          </a:prstGeom>
          <a:noFill/>
          <a:ln/>
        </p:spPr>
        <p:txBody>
          <a:bodyPr wrap="square" rtlCol="0" anchor="t"/>
          <a:lstStyle/>
          <a:p>
            <a:pPr algn="l" indent="0" marL="0">
              <a:lnSpc>
                <a:spcPts val="2177"/>
              </a:lnSpc>
              <a:buNone/>
            </a:pPr>
            <a:r>
              <a:rPr lang="en-US" sz="1361" dirty="0">
                <a:solidFill>
                  <a:srgbClr val="3B4E4E"/>
                </a:solidFill>
                <a:latin typeface="Overpass" pitchFamily="34" charset="0"/>
                <a:ea typeface="Overpass" pitchFamily="34" charset="-122"/>
                <a:cs typeface="Overpass" pitchFamily="34" charset="-120"/>
              </a:rPr>
              <a:t>These networks have applications across diverse domains, enabling solutions to complex problems.</a:t>
            </a:r>
            <a:endParaRPr lang="en-US" sz="1361" dirty="0"/>
          </a:p>
        </p:txBody>
      </p:sp>
      <p:sp>
        <p:nvSpPr>
          <p:cNvPr id="15" name="Shape 12"/>
          <p:cNvSpPr/>
          <p:nvPr/>
        </p:nvSpPr>
        <p:spPr>
          <a:xfrm>
            <a:off x="669667" y="6029563"/>
            <a:ext cx="388739" cy="388739"/>
          </a:xfrm>
          <a:prstGeom prst="roundRect">
            <a:avLst>
              <a:gd name="adj" fmla="val 18672"/>
            </a:avLst>
          </a:prstGeom>
          <a:solidFill>
            <a:srgbClr val="DDEEE6"/>
          </a:solidFill>
          <a:ln w="7620">
            <a:solidFill>
              <a:srgbClr val="C3D4CC"/>
            </a:solidFill>
            <a:prstDash val="solid"/>
          </a:ln>
        </p:spPr>
      </p:sp>
      <p:sp>
        <p:nvSpPr>
          <p:cNvPr id="16" name="Text 13"/>
          <p:cNvSpPr/>
          <p:nvPr/>
        </p:nvSpPr>
        <p:spPr>
          <a:xfrm>
            <a:off x="780871" y="6094333"/>
            <a:ext cx="166211" cy="259199"/>
          </a:xfrm>
          <a:prstGeom prst="rect">
            <a:avLst/>
          </a:prstGeom>
          <a:noFill/>
          <a:ln/>
        </p:spPr>
        <p:txBody>
          <a:bodyPr wrap="none" rtlCol="0" anchor="t"/>
          <a:lstStyle/>
          <a:p>
            <a:pPr algn="ctr" indent="0" marL="0">
              <a:lnSpc>
                <a:spcPts val="2041"/>
              </a:lnSpc>
              <a:buNone/>
            </a:pPr>
            <a:r>
              <a:rPr lang="en-US" sz="2041" b="1" dirty="0">
                <a:solidFill>
                  <a:srgbClr val="3B4E4E"/>
                </a:solidFill>
                <a:latin typeface="Syne" pitchFamily="34" charset="0"/>
                <a:ea typeface="Syne" pitchFamily="34" charset="-122"/>
                <a:cs typeface="Syne" pitchFamily="34" charset="-120"/>
              </a:rPr>
              <a:t>3</a:t>
            </a:r>
            <a:endParaRPr lang="en-US" sz="2041" dirty="0"/>
          </a:p>
        </p:txBody>
      </p:sp>
      <p:sp>
        <p:nvSpPr>
          <p:cNvPr id="17" name="Text 14"/>
          <p:cNvSpPr/>
          <p:nvPr/>
        </p:nvSpPr>
        <p:spPr>
          <a:xfrm>
            <a:off x="1814513" y="6008013"/>
            <a:ext cx="2160270" cy="269915"/>
          </a:xfrm>
          <a:prstGeom prst="rect">
            <a:avLst/>
          </a:prstGeom>
          <a:noFill/>
          <a:ln/>
        </p:spPr>
        <p:txBody>
          <a:bodyPr wrap="none" rtlCol="0" anchor="t"/>
          <a:lstStyle/>
          <a:p>
            <a:pPr algn="l" indent="0" marL="0">
              <a:lnSpc>
                <a:spcPts val="2126"/>
              </a:lnSpc>
              <a:buNone/>
            </a:pPr>
            <a:r>
              <a:rPr lang="en-US" sz="1701" b="1" dirty="0">
                <a:solidFill>
                  <a:srgbClr val="3B4E4E"/>
                </a:solidFill>
                <a:latin typeface="Syne" pitchFamily="34" charset="0"/>
                <a:ea typeface="Syne" pitchFamily="34" charset="-122"/>
                <a:cs typeface="Syne" pitchFamily="34" charset="-120"/>
              </a:rPr>
              <a:t>Future of AI</a:t>
            </a:r>
            <a:endParaRPr lang="en-US" sz="1701" dirty="0"/>
          </a:p>
        </p:txBody>
      </p:sp>
      <p:sp>
        <p:nvSpPr>
          <p:cNvPr id="18" name="Text 15"/>
          <p:cNvSpPr/>
          <p:nvPr/>
        </p:nvSpPr>
        <p:spPr>
          <a:xfrm>
            <a:off x="1814513" y="6381512"/>
            <a:ext cx="6724650" cy="553164"/>
          </a:xfrm>
          <a:prstGeom prst="rect">
            <a:avLst/>
          </a:prstGeom>
          <a:noFill/>
          <a:ln/>
        </p:spPr>
        <p:txBody>
          <a:bodyPr wrap="square" rtlCol="0" anchor="t"/>
          <a:lstStyle/>
          <a:p>
            <a:pPr algn="l" indent="0" marL="0">
              <a:lnSpc>
                <a:spcPts val="2177"/>
              </a:lnSpc>
              <a:buNone/>
            </a:pPr>
            <a:r>
              <a:rPr lang="en-US" sz="1361" dirty="0">
                <a:solidFill>
                  <a:srgbClr val="3B4E4E"/>
                </a:solidFill>
                <a:latin typeface="Overpass" pitchFamily="34" charset="0"/>
                <a:ea typeface="Overpass" pitchFamily="34" charset="-122"/>
                <a:cs typeface="Overpass" pitchFamily="34" charset="-120"/>
              </a:rPr>
              <a:t>Neural networks are at the forefront of artificial intelligence, shaping the future of technology and society.</a:t>
            </a:r>
            <a:endParaRPr lang="en-US" sz="1361"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2024-07-27T18:17:03Z</dcterms:created>
  <dcterms:modified xsi:type="dcterms:W3CDTF">2024-07-27T18:17:03Z</dcterms:modified>
</cp:coreProperties>
</file>